
<file path=[Content_Types].xml><?xml version="1.0" encoding="utf-8"?>
<Types xmlns="http://schemas.openxmlformats.org/package/2006/content-types">
  <Default Extension="png" ContentType="image/png"/>
  <Default Extension="jpg&amp;ehk=6harVQIdkpEdDGH1DUMthA&amp;r=0&amp;pid=OfficeInsert" ContentType="image/jpeg"/>
  <Default Extension="jpeg" ContentType="image/jpeg"/>
  <Default Extension="jpg&amp;ehk=M8pV5isUZYye" ContentType="image/jpeg"/>
  <Default Extension="rels" ContentType="application/vnd.openxmlformats-package.relationships+xml"/>
  <Default Extension="xml" ContentType="application/xml"/>
  <Default Extension="fntdata" ContentType="application/x-fontdata"/>
  <Default Extension="jpg&amp;ehk=2bh0G"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58" r:id="rId4"/>
    <p:sldId id="257" r:id="rId5"/>
    <p:sldId id="286" r:id="rId6"/>
    <p:sldId id="283" r:id="rId7"/>
    <p:sldId id="260" r:id="rId8"/>
    <p:sldId id="261" r:id="rId9"/>
    <p:sldId id="282" r:id="rId10"/>
    <p:sldId id="269" r:id="rId11"/>
    <p:sldId id="270" r:id="rId12"/>
    <p:sldId id="272" r:id="rId13"/>
    <p:sldId id="262" r:id="rId14"/>
    <p:sldId id="276" r:id="rId15"/>
    <p:sldId id="277" r:id="rId16"/>
    <p:sldId id="284" r:id="rId17"/>
    <p:sldId id="285" r:id="rId18"/>
    <p:sldId id="278" r:id="rId19"/>
    <p:sldId id="280" r:id="rId20"/>
    <p:sldId id="281" r:id="rId21"/>
    <p:sldId id="279" r:id="rId22"/>
    <p:sldId id="263" r:id="rId23"/>
    <p:sldId id="264" r:id="rId24"/>
    <p:sldId id="265" r:id="rId25"/>
    <p:sldId id="266" r:id="rId26"/>
    <p:sldId id="273" r:id="rId27"/>
    <p:sldId id="275" r:id="rId28"/>
    <p:sldId id="274" r:id="rId29"/>
  </p:sldIdLst>
  <p:sldSz cx="9144000" cy="6858000" type="screen4x3"/>
  <p:notesSz cx="6858000" cy="9144000"/>
  <p:embeddedFontLst>
    <p:embeddedFont>
      <p:font typeface="Arial Black" panose="020B0A04020102090204" pitchFamily="34" charset="0"/>
      <p:bold r:id="rId30"/>
      <p:italic r:id="rId31"/>
    </p:embeddedFont>
    <p:embeddedFont>
      <p:font typeface="GreeceBlack" panose="020B0600000000000000" pitchFamily="34" charset="0"/>
      <p:regular r:id="rId32"/>
    </p:embeddedFont>
    <p:embeddedFont>
      <p:font typeface="Aero" pitchFamily="2" charset="0"/>
      <p:regular r:id="rId33"/>
    </p:embeddedFont>
    <p:embeddedFont>
      <p:font typeface="Aharoni" panose="020B0604020202020204" charset="0"/>
      <p:bold r:id="rId34"/>
    </p:embeddedFont>
    <p:embeddedFont>
      <p:font typeface="vtks distress" panose="02000000000000000000" pitchFamily="2" charset="0"/>
      <p:regular r:id="rId35"/>
    </p:embeddedFont>
    <p:embeddedFont>
      <p:font typeface="Aaron" panose="02020900000000000000" pitchFamily="18"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885"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7420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4448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4183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8679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2784D-F0C2-47E1-89BC-EEFB4DF5B95A}"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2621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52784D-F0C2-47E1-89BC-EEFB4DF5B95A}"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407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52784D-F0C2-47E1-89BC-EEFB4DF5B95A}" type="datetimeFigureOut">
              <a:rPr lang="en-US" smtClean="0"/>
              <a:t>5/27/2017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28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52784D-F0C2-47E1-89BC-EEFB4DF5B95A}" type="datetimeFigureOut">
              <a:rPr lang="en-US" smtClean="0"/>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001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84D-F0C2-47E1-89BC-EEFB4DF5B95A}" type="datetimeFigureOut">
              <a:rPr lang="en-US" smtClean="0"/>
              <a:t>5/27/2017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6206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9660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1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784D-F0C2-47E1-89BC-EEFB4DF5B95A}" type="datetimeFigureOut">
              <a:rPr lang="en-US" smtClean="0"/>
              <a:t>5/27/2017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8744-ADE1-4348-A97D-AF235C2FE208}" type="slidenum">
              <a:rPr lang="en-US" smtClean="0"/>
              <a:t>‹#›</a:t>
            </a:fld>
            <a:endParaRPr lang="en-US"/>
          </a:p>
        </p:txBody>
      </p:sp>
    </p:spTree>
    <p:extLst>
      <p:ext uri="{BB962C8B-B14F-4D97-AF65-F5344CB8AC3E}">
        <p14:creationId xmlns:p14="http://schemas.microsoft.com/office/powerpoint/2010/main" val="99307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amp;ehk=M8pV5isUZYye"/><Relationship Id="rId5" Type="http://schemas.openxmlformats.org/officeDocument/2006/relationships/image" Target="../media/image9.jpg&amp;ehk=6harVQIdkpEdDGH1DUMthA&amp;r=0&amp;pid=OfficeInsert"/><Relationship Id="rId4" Type="http://schemas.openxmlformats.org/officeDocument/2006/relationships/image" Target="../media/image8.jpg&amp;ehk=2bh0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9331" y="2241339"/>
            <a:ext cx="857956" cy="1446550"/>
          </a:xfrm>
          <a:prstGeom prst="rect">
            <a:avLst/>
          </a:prstGeom>
          <a:noFill/>
        </p:spPr>
        <p:txBody>
          <a:bodyPr wrap="square" rtlCol="0">
            <a:spAutoFit/>
          </a:bodyPr>
          <a:lstStyle/>
          <a:p>
            <a:r>
              <a:rPr lang="en-US" sz="8800" dirty="0">
                <a:latin typeface="vtks distress" panose="02000000000000000000" pitchFamily="2" charset="0"/>
              </a:rPr>
              <a:t>C</a:t>
            </a:r>
          </a:p>
        </p:txBody>
      </p:sp>
      <p:sp>
        <p:nvSpPr>
          <p:cNvPr id="5" name="TextBox 4"/>
          <p:cNvSpPr txBox="1"/>
          <p:nvPr/>
        </p:nvSpPr>
        <p:spPr>
          <a:xfrm>
            <a:off x="3222979" y="2326005"/>
            <a:ext cx="857956" cy="1446550"/>
          </a:xfrm>
          <a:prstGeom prst="rect">
            <a:avLst/>
          </a:prstGeom>
          <a:noFill/>
        </p:spPr>
        <p:txBody>
          <a:bodyPr wrap="square" rtlCol="0">
            <a:spAutoFit/>
          </a:bodyPr>
          <a:lstStyle/>
          <a:p>
            <a:r>
              <a:rPr lang="en-US" sz="8800" dirty="0">
                <a:latin typeface="vtks distress" panose="02000000000000000000" pitchFamily="2" charset="0"/>
              </a:rPr>
              <a:t>O</a:t>
            </a:r>
          </a:p>
        </p:txBody>
      </p:sp>
      <p:sp>
        <p:nvSpPr>
          <p:cNvPr id="6" name="TextBox 5"/>
          <p:cNvSpPr txBox="1"/>
          <p:nvPr/>
        </p:nvSpPr>
        <p:spPr>
          <a:xfrm>
            <a:off x="3793072" y="2354226"/>
            <a:ext cx="857956" cy="1446550"/>
          </a:xfrm>
          <a:prstGeom prst="rect">
            <a:avLst/>
          </a:prstGeom>
          <a:noFill/>
        </p:spPr>
        <p:txBody>
          <a:bodyPr wrap="square" rtlCol="0">
            <a:spAutoFit/>
          </a:bodyPr>
          <a:lstStyle/>
          <a:p>
            <a:r>
              <a:rPr lang="en-US" sz="8800" dirty="0">
                <a:latin typeface="vtks distress" panose="02000000000000000000" pitchFamily="2" charset="0"/>
              </a:rPr>
              <a:t>R</a:t>
            </a:r>
          </a:p>
        </p:txBody>
      </p:sp>
      <p:sp>
        <p:nvSpPr>
          <p:cNvPr id="7" name="TextBox 6"/>
          <p:cNvSpPr txBox="1"/>
          <p:nvPr/>
        </p:nvSpPr>
        <p:spPr>
          <a:xfrm>
            <a:off x="4413452" y="2382447"/>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8" name="TextBox 7"/>
          <p:cNvSpPr txBox="1"/>
          <p:nvPr/>
        </p:nvSpPr>
        <p:spPr>
          <a:xfrm>
            <a:off x="4656164" y="2354223"/>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9" name="TextBox 8"/>
          <p:cNvSpPr txBox="1"/>
          <p:nvPr/>
        </p:nvSpPr>
        <p:spPr>
          <a:xfrm>
            <a:off x="5305280" y="2382444"/>
            <a:ext cx="779960" cy="1446550"/>
          </a:xfrm>
          <a:prstGeom prst="rect">
            <a:avLst/>
          </a:prstGeom>
          <a:noFill/>
        </p:spPr>
        <p:txBody>
          <a:bodyPr wrap="square" rtlCol="0">
            <a:spAutoFit/>
          </a:bodyPr>
          <a:lstStyle/>
          <a:p>
            <a:r>
              <a:rPr lang="en-US" sz="8800" dirty="0">
                <a:latin typeface="vtks distress" panose="02000000000000000000" pitchFamily="2" charset="0"/>
              </a:rPr>
              <a:t>T</a:t>
            </a:r>
          </a:p>
        </p:txBody>
      </p:sp>
      <p:sp>
        <p:nvSpPr>
          <p:cNvPr id="10" name="TextBox 9"/>
          <p:cNvSpPr txBox="1"/>
          <p:nvPr/>
        </p:nvSpPr>
        <p:spPr>
          <a:xfrm>
            <a:off x="5796350" y="2388087"/>
            <a:ext cx="779960" cy="1446550"/>
          </a:xfrm>
          <a:prstGeom prst="rect">
            <a:avLst/>
          </a:prstGeom>
          <a:noFill/>
        </p:spPr>
        <p:txBody>
          <a:bodyPr wrap="square" rtlCol="0">
            <a:spAutoFit/>
          </a:bodyPr>
          <a:lstStyle/>
          <a:p>
            <a:r>
              <a:rPr lang="en-US" sz="8800" dirty="0">
                <a:latin typeface="vtks distress" panose="02000000000000000000" pitchFamily="2" charset="0"/>
              </a:rPr>
              <a:t>H</a:t>
            </a:r>
          </a:p>
        </p:txBody>
      </p:sp>
      <p:sp>
        <p:nvSpPr>
          <p:cNvPr id="11" name="TextBox 10"/>
          <p:cNvSpPr txBox="1"/>
          <p:nvPr/>
        </p:nvSpPr>
        <p:spPr>
          <a:xfrm>
            <a:off x="6417236" y="2388090"/>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12" name="TextBox 11"/>
          <p:cNvSpPr txBox="1"/>
          <p:nvPr/>
        </p:nvSpPr>
        <p:spPr>
          <a:xfrm>
            <a:off x="6693820" y="2337288"/>
            <a:ext cx="779960" cy="1446550"/>
          </a:xfrm>
          <a:prstGeom prst="rect">
            <a:avLst/>
          </a:prstGeom>
          <a:noFill/>
        </p:spPr>
        <p:txBody>
          <a:bodyPr wrap="square" rtlCol="0">
            <a:spAutoFit/>
          </a:bodyPr>
          <a:lstStyle/>
          <a:p>
            <a:r>
              <a:rPr lang="en-US" sz="8800" dirty="0">
                <a:latin typeface="vtks distress" panose="02000000000000000000" pitchFamily="2" charset="0"/>
              </a:rPr>
              <a:t>A</a:t>
            </a:r>
          </a:p>
        </p:txBody>
      </p:sp>
      <p:sp>
        <p:nvSpPr>
          <p:cNvPr id="13" name="TextBox 12"/>
          <p:cNvSpPr txBox="1"/>
          <p:nvPr/>
        </p:nvSpPr>
        <p:spPr>
          <a:xfrm>
            <a:off x="7884808" y="2388087"/>
            <a:ext cx="779960" cy="1446550"/>
          </a:xfrm>
          <a:prstGeom prst="rect">
            <a:avLst/>
          </a:prstGeom>
          <a:noFill/>
        </p:spPr>
        <p:txBody>
          <a:bodyPr wrap="square" rtlCol="0">
            <a:spAutoFit/>
          </a:bodyPr>
          <a:lstStyle/>
          <a:p>
            <a:r>
              <a:rPr lang="en-US" sz="8800" dirty="0">
                <a:latin typeface="vtks distress" panose="02000000000000000000" pitchFamily="2" charset="0"/>
              </a:rPr>
              <a:t>S  </a:t>
            </a:r>
          </a:p>
        </p:txBody>
      </p:sp>
      <p:sp>
        <p:nvSpPr>
          <p:cNvPr id="14" name="TextBox 13"/>
          <p:cNvSpPr txBox="1"/>
          <p:nvPr/>
        </p:nvSpPr>
        <p:spPr>
          <a:xfrm>
            <a:off x="7269540" y="2371155"/>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16" name="TextBox 15"/>
          <p:cNvSpPr txBox="1"/>
          <p:nvPr/>
        </p:nvSpPr>
        <p:spPr>
          <a:xfrm>
            <a:off x="2804784" y="127049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e</a:t>
            </a:r>
          </a:p>
        </p:txBody>
      </p:sp>
      <p:sp>
        <p:nvSpPr>
          <p:cNvPr id="17" name="TextBox 16"/>
          <p:cNvSpPr txBox="1"/>
          <p:nvPr/>
        </p:nvSpPr>
        <p:spPr>
          <a:xfrm>
            <a:off x="4678745" y="1328550"/>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n</a:t>
            </a:r>
          </a:p>
        </p:txBody>
      </p:sp>
      <p:sp>
        <p:nvSpPr>
          <p:cNvPr id="18" name="TextBox 17"/>
          <p:cNvSpPr txBox="1"/>
          <p:nvPr/>
        </p:nvSpPr>
        <p:spPr>
          <a:xfrm>
            <a:off x="4029653" y="1283394"/>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o</a:t>
            </a:r>
          </a:p>
        </p:txBody>
      </p:sp>
      <p:sp>
        <p:nvSpPr>
          <p:cNvPr id="19" name="TextBox 18"/>
          <p:cNvSpPr txBox="1"/>
          <p:nvPr/>
        </p:nvSpPr>
        <p:spPr>
          <a:xfrm>
            <a:off x="2087931" y="1264851"/>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s</a:t>
            </a:r>
          </a:p>
        </p:txBody>
      </p:sp>
      <p:sp>
        <p:nvSpPr>
          <p:cNvPr id="15" name="TextBox 14"/>
          <p:cNvSpPr txBox="1"/>
          <p:nvPr/>
        </p:nvSpPr>
        <p:spPr>
          <a:xfrm>
            <a:off x="3268139" y="1227762"/>
            <a:ext cx="857956"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53624" y="3336359"/>
            <a:ext cx="3011143" cy="1323439"/>
          </a:xfrm>
          <a:prstGeom prst="rect">
            <a:avLst/>
          </a:prstGeom>
          <a:noFill/>
        </p:spPr>
        <p:txBody>
          <a:bodyPr wrap="square" rtlCol="0">
            <a:spAutoFit/>
          </a:bodyPr>
          <a:lstStyle/>
          <a:p>
            <a:r>
              <a:rPr lang="en-US" sz="8000" dirty="0">
                <a:latin typeface="vtks distress" panose="02000000000000000000" pitchFamily="2" charset="0"/>
              </a:rPr>
              <a:t>1</a:t>
            </a:r>
            <a:r>
              <a:rPr lang="en-US" sz="8000" dirty="0">
                <a:latin typeface="Aaron" panose="02020900000000000000" pitchFamily="18" charset="0"/>
              </a:rPr>
              <a:t>.</a:t>
            </a:r>
            <a:r>
              <a:rPr lang="en-US" sz="8000" dirty="0">
                <a:latin typeface="vtks distress" panose="02000000000000000000" pitchFamily="2" charset="0"/>
              </a:rPr>
              <a:t>1</a:t>
            </a:r>
            <a:r>
              <a:rPr lang="en-US" sz="8000" dirty="0">
                <a:latin typeface="Aaron" panose="02020900000000000000" pitchFamily="18" charset="0"/>
              </a:rPr>
              <a:t>-</a:t>
            </a:r>
            <a:r>
              <a:rPr lang="en-US" sz="8000" dirty="0">
                <a:latin typeface="vtks distress" panose="02000000000000000000" pitchFamily="2" charset="0"/>
              </a:rPr>
              <a:t>11</a:t>
            </a:r>
          </a:p>
        </p:txBody>
      </p:sp>
      <p:grpSp>
        <p:nvGrpSpPr>
          <p:cNvPr id="33" name="Group 4"/>
          <p:cNvGrpSpPr>
            <a:grpSpLocks noChangeAspect="1"/>
          </p:cNvGrpSpPr>
          <p:nvPr/>
        </p:nvGrpSpPr>
        <p:grpSpPr bwMode="auto">
          <a:xfrm>
            <a:off x="803362" y="3951300"/>
            <a:ext cx="963930" cy="963930"/>
            <a:chOff x="734" y="2166"/>
            <a:chExt cx="552" cy="552"/>
          </a:xfrm>
        </p:grpSpPr>
        <p:sp>
          <p:nvSpPr>
            <p:cNvPr id="35" name="Freeform 5"/>
            <p:cNvSpPr>
              <a:spLocks/>
            </p:cNvSpPr>
            <p:nvPr/>
          </p:nvSpPr>
          <p:spPr bwMode="auto">
            <a:xfrm>
              <a:off x="734" y="2166"/>
              <a:ext cx="552" cy="552"/>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747" y="2179"/>
              <a:ext cx="526" cy="526"/>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755" y="2187"/>
              <a:ext cx="511" cy="511"/>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935" y="2367"/>
              <a:ext cx="151" cy="151"/>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939" y="2371"/>
              <a:ext cx="143" cy="143"/>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864" y="2666"/>
              <a:ext cx="15" cy="15"/>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872" y="2660"/>
              <a:ext cx="11" cy="10"/>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6" y="2512"/>
              <a:ext cx="107" cy="152"/>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981" y="2509"/>
              <a:ext cx="4" cy="3"/>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983" y="2503"/>
              <a:ext cx="6" cy="6"/>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843" y="2217"/>
              <a:ext cx="126" cy="16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
            <p:cNvSpPr>
              <a:spLocks/>
            </p:cNvSpPr>
            <p:nvPr/>
          </p:nvSpPr>
          <p:spPr bwMode="auto">
            <a:xfrm>
              <a:off x="1042" y="2511"/>
              <a:ext cx="128" cy="159"/>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p:cNvSpPr>
            <p:nvPr/>
          </p:nvSpPr>
          <p:spPr bwMode="auto">
            <a:xfrm>
              <a:off x="943" y="2199"/>
              <a:ext cx="40" cy="152"/>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1030" y="2534"/>
              <a:ext cx="45" cy="151"/>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1069" y="2243"/>
              <a:ext cx="113" cy="129"/>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p:cNvSpPr>
            <p:nvPr/>
          </p:nvSpPr>
          <p:spPr bwMode="auto">
            <a:xfrm>
              <a:off x="815" y="2496"/>
              <a:ext cx="119" cy="124"/>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p:cNvSpPr>
            <p:nvPr/>
          </p:nvSpPr>
          <p:spPr bwMode="auto">
            <a:xfrm>
              <a:off x="871" y="2242"/>
              <a:ext cx="78" cy="115"/>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1061" y="2534"/>
              <a:ext cx="83" cy="115"/>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9" y="5155328"/>
            <a:ext cx="1163385" cy="1163385"/>
          </a:xfrm>
          <a:prstGeom prst="rect">
            <a:avLst/>
          </a:prstGeom>
        </p:spPr>
      </p:pic>
      <p:sp>
        <p:nvSpPr>
          <p:cNvPr id="73" name="TextBox 72"/>
          <p:cNvSpPr txBox="1"/>
          <p:nvPr/>
        </p:nvSpPr>
        <p:spPr>
          <a:xfrm>
            <a:off x="1894416" y="4028804"/>
            <a:ext cx="3263542" cy="1015663"/>
          </a:xfrm>
          <a:prstGeom prst="rect">
            <a:avLst/>
          </a:prstGeom>
          <a:noFill/>
        </p:spPr>
        <p:txBody>
          <a:bodyPr wrap="square" rtlCol="0">
            <a:spAutoFit/>
          </a:bodyPr>
          <a:lstStyle/>
          <a:p>
            <a:r>
              <a:rPr lang="en-US" sz="2000" dirty="0">
                <a:latin typeface="vtks distress" panose="02000000000000000000" pitchFamily="2" charset="0"/>
              </a:rPr>
              <a:t>A free CD of this message will be available following the service</a:t>
            </a:r>
          </a:p>
        </p:txBody>
      </p:sp>
      <p:sp>
        <p:nvSpPr>
          <p:cNvPr id="74" name="TextBox 73"/>
          <p:cNvSpPr txBox="1"/>
          <p:nvPr/>
        </p:nvSpPr>
        <p:spPr>
          <a:xfrm>
            <a:off x="1897731" y="5224808"/>
            <a:ext cx="3263542" cy="1015663"/>
          </a:xfrm>
          <a:prstGeom prst="rect">
            <a:avLst/>
          </a:prstGeom>
          <a:noFill/>
        </p:spPr>
        <p:txBody>
          <a:bodyPr wrap="square" rtlCol="0">
            <a:spAutoFit/>
          </a:bodyPr>
          <a:lstStyle/>
          <a:p>
            <a:r>
              <a:rPr lang="en-US" sz="2000" dirty="0">
                <a:latin typeface="vtks distress" panose="02000000000000000000" pitchFamily="2" charset="0"/>
              </a:rPr>
              <a:t>It will also be available for podcast later this week at calvaryokc.com</a:t>
            </a:r>
          </a:p>
        </p:txBody>
      </p:sp>
      <p:sp>
        <p:nvSpPr>
          <p:cNvPr id="45" name="TextBox 44"/>
          <p:cNvSpPr txBox="1"/>
          <p:nvPr/>
        </p:nvSpPr>
        <p:spPr>
          <a:xfrm>
            <a:off x="5368174" y="1270494"/>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46363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5170646"/>
          </a:xfrm>
          <a:prstGeom prst="rect">
            <a:avLst/>
          </a:prstGeom>
          <a:noFill/>
        </p:spPr>
        <p:txBody>
          <a:bodyPr wrap="square" rtlCol="0">
            <a:spAutoFit/>
          </a:bodyPr>
          <a:lstStyle/>
          <a:p>
            <a:r>
              <a:rPr lang="en-US" sz="3000" dirty="0"/>
              <a:t>John 14.16-18 – </a:t>
            </a:r>
            <a:r>
              <a:rPr lang="en-US" sz="3000" baseline="30000" dirty="0"/>
              <a:t>16 </a:t>
            </a:r>
            <a:r>
              <a:rPr lang="en-US" sz="3000" dirty="0">
                <a:solidFill>
                  <a:schemeClr val="accent2">
                    <a:lumMod val="50000"/>
                  </a:schemeClr>
                </a:solidFill>
              </a:rPr>
              <a:t>And I will pray the Father, and He will give you another Helper , that He may abide with you forever—</a:t>
            </a:r>
            <a:r>
              <a:rPr lang="en-US" sz="3000" baseline="30000" dirty="0"/>
              <a:t>17</a:t>
            </a:r>
            <a:r>
              <a:rPr lang="en-US" sz="3000" dirty="0"/>
              <a:t> </a:t>
            </a:r>
            <a:r>
              <a:rPr lang="en-US" sz="3000" dirty="0">
                <a:solidFill>
                  <a:schemeClr val="accent2">
                    <a:lumMod val="50000"/>
                  </a:schemeClr>
                </a:solidFill>
              </a:rPr>
              <a:t>the Spirit of truth, whom the world cannot receive, because it neither sees Him nor knows Him; but you know Him, for He dwells with you and will be in you. </a:t>
            </a:r>
            <a:r>
              <a:rPr lang="en-US" sz="3000" baseline="30000" dirty="0"/>
              <a:t>18</a:t>
            </a:r>
            <a:r>
              <a:rPr lang="en-US" sz="3000" dirty="0"/>
              <a:t> </a:t>
            </a:r>
            <a:r>
              <a:rPr lang="en-US" sz="3000" dirty="0">
                <a:solidFill>
                  <a:schemeClr val="accent2">
                    <a:lumMod val="50000"/>
                  </a:schemeClr>
                </a:solidFill>
              </a:rPr>
              <a:t>I will not leave you orphans; I will come to you.</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8" name="Oval 27"/>
          <p:cNvSpPr/>
          <p:nvPr/>
        </p:nvSpPr>
        <p:spPr>
          <a:xfrm>
            <a:off x="3892929" y="1316390"/>
            <a:ext cx="1904880" cy="73704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78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2862322"/>
          </a:xfrm>
          <a:prstGeom prst="rect">
            <a:avLst/>
          </a:prstGeom>
          <a:noFill/>
        </p:spPr>
        <p:txBody>
          <a:bodyPr wrap="square" rtlCol="0">
            <a:spAutoFit/>
          </a:bodyPr>
          <a:lstStyle/>
          <a:p>
            <a:r>
              <a:rPr lang="en-US" sz="3000" dirty="0"/>
              <a:t>John 14.26 </a:t>
            </a:r>
            <a:r>
              <a:rPr lang="en-US" sz="3000" b="1" dirty="0"/>
              <a:t>–</a:t>
            </a:r>
            <a:r>
              <a:rPr lang="en-US" sz="3000" dirty="0"/>
              <a:t> </a:t>
            </a:r>
            <a:r>
              <a:rPr lang="en-US" sz="3000" dirty="0">
                <a:solidFill>
                  <a:schemeClr val="accent2">
                    <a:lumMod val="50000"/>
                  </a:schemeClr>
                </a:solidFill>
              </a:rPr>
              <a:t>But the Helper, the Holy Spirit, whom the Father will send in My name, He will teach you all things, and bring to your remembrance all things that I said to you.</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8" name="Oval 27"/>
          <p:cNvSpPr/>
          <p:nvPr/>
        </p:nvSpPr>
        <p:spPr>
          <a:xfrm>
            <a:off x="5471358" y="406176"/>
            <a:ext cx="1904880" cy="73704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75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heel(1)">
                                      <p:cBhvr>
                                        <p:cTn id="1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3323987"/>
          </a:xfrm>
          <a:prstGeom prst="rect">
            <a:avLst/>
          </a:prstGeom>
          <a:noFill/>
        </p:spPr>
        <p:txBody>
          <a:bodyPr wrap="square" rtlCol="0">
            <a:spAutoFit/>
          </a:bodyPr>
          <a:lstStyle/>
          <a:p>
            <a:r>
              <a:rPr lang="en-US" sz="3000" dirty="0"/>
              <a:t>John 16.7 </a:t>
            </a:r>
            <a:r>
              <a:rPr lang="en-US" sz="3000" b="1" dirty="0"/>
              <a:t>–</a:t>
            </a:r>
            <a:r>
              <a:rPr lang="en-US" sz="3000" dirty="0"/>
              <a:t> </a:t>
            </a:r>
            <a:r>
              <a:rPr lang="en-US" sz="3000" dirty="0">
                <a:solidFill>
                  <a:schemeClr val="accent2">
                    <a:lumMod val="50000"/>
                  </a:schemeClr>
                </a:solidFill>
              </a:rPr>
              <a:t>Nevertheless I tell you the truth. It is to your advantage that I go away; for if I do not go away, the Helper will not come to you; but if I depart, I will send Him to you.</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8" name="Oval 27"/>
          <p:cNvSpPr/>
          <p:nvPr/>
        </p:nvSpPr>
        <p:spPr>
          <a:xfrm>
            <a:off x="442158" y="2243769"/>
            <a:ext cx="1904880" cy="73704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05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heel(1)">
                                      <p:cBhvr>
                                        <p:cTn id="1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6881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4031873"/>
          </a:xfrm>
          <a:prstGeom prst="rect">
            <a:avLst/>
          </a:prstGeom>
          <a:noFill/>
        </p:spPr>
        <p:txBody>
          <a:bodyPr wrap="square" rtlCol="0">
            <a:spAutoFit/>
          </a:bodyPr>
          <a:lstStyle/>
          <a:p>
            <a:pPr fontAlgn="base"/>
            <a:r>
              <a:rPr lang="en-US" sz="3200" dirty="0">
                <a:solidFill>
                  <a:schemeClr val="accent2">
                    <a:lumMod val="50000"/>
                  </a:schemeClr>
                </a:solidFill>
              </a:rPr>
              <a:t>C.S. Lewis – </a:t>
            </a:r>
            <a:r>
              <a:rPr lang="en-US" sz="3200" dirty="0"/>
              <a:t>“If you look for truth, you may find comfort in the end; if you look for comfort you will not get either comfort or truth only soft soap and wishful thinking to begin, and in the end, despair.”</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01137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8150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1077218"/>
          </a:xfrm>
          <a:prstGeom prst="rect">
            <a:avLst/>
          </a:prstGeom>
          <a:noFill/>
        </p:spPr>
        <p:txBody>
          <a:bodyPr wrap="square" rtlCol="0">
            <a:spAutoFit/>
          </a:bodyPr>
          <a:lstStyle/>
          <a:p>
            <a:pPr fontAlgn="base"/>
            <a:r>
              <a:rPr lang="en-US" sz="3200" dirty="0">
                <a:solidFill>
                  <a:schemeClr val="accent2">
                    <a:lumMod val="50000"/>
                  </a:schemeClr>
                </a:solidFill>
              </a:rPr>
              <a:t>Jacob</a:t>
            </a:r>
            <a:r>
              <a:rPr lang="en-US" sz="3200" dirty="0"/>
              <a:t> – </a:t>
            </a:r>
            <a:r>
              <a:rPr lang="en-US" sz="3200" dirty="0" err="1"/>
              <a:t>supplanter</a:t>
            </a:r>
            <a:r>
              <a:rPr lang="en-US" sz="3200" dirty="0"/>
              <a:t>, “heel-catcher”</a:t>
            </a:r>
            <a:endParaRPr lang="en-US" sz="4800" dirty="0"/>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p:cNvSpPr txBox="1"/>
          <p:nvPr/>
        </p:nvSpPr>
        <p:spPr>
          <a:xfrm>
            <a:off x="494455" y="1507913"/>
            <a:ext cx="8258133" cy="584775"/>
          </a:xfrm>
          <a:prstGeom prst="rect">
            <a:avLst/>
          </a:prstGeom>
          <a:noFill/>
        </p:spPr>
        <p:txBody>
          <a:bodyPr wrap="square" rtlCol="0">
            <a:spAutoFit/>
          </a:bodyPr>
          <a:lstStyle/>
          <a:p>
            <a:pPr fontAlgn="base"/>
            <a:r>
              <a:rPr lang="en-US" sz="3200" dirty="0">
                <a:solidFill>
                  <a:schemeClr val="accent2">
                    <a:lumMod val="50000"/>
                  </a:schemeClr>
                </a:solidFill>
              </a:rPr>
              <a:t>Israel</a:t>
            </a:r>
            <a:r>
              <a:rPr lang="en-US" sz="3200" dirty="0"/>
              <a:t> – “ruled by God”</a:t>
            </a:r>
            <a:endParaRPr lang="en-US" sz="4800" dirty="0"/>
          </a:p>
        </p:txBody>
      </p:sp>
    </p:spTree>
    <p:extLst>
      <p:ext uri="{BB962C8B-B14F-4D97-AF65-F5344CB8AC3E}">
        <p14:creationId xmlns:p14="http://schemas.microsoft.com/office/powerpoint/2010/main" val="139006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0100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5170646"/>
          </a:xfrm>
          <a:prstGeom prst="rect">
            <a:avLst/>
          </a:prstGeom>
          <a:noFill/>
        </p:spPr>
        <p:txBody>
          <a:bodyPr wrap="square" rtlCol="0">
            <a:spAutoFit/>
          </a:bodyPr>
          <a:lstStyle/>
          <a:p>
            <a:pPr fontAlgn="base"/>
            <a:r>
              <a:rPr lang="en-US" sz="3000" dirty="0">
                <a:solidFill>
                  <a:schemeClr val="bg1"/>
                </a:solidFill>
              </a:rPr>
              <a:t>Phillips – </a:t>
            </a:r>
            <a:r>
              <a:rPr lang="en-US" sz="3000" dirty="0">
                <a:solidFill>
                  <a:schemeClr val="accent2">
                    <a:lumMod val="50000"/>
                  </a:schemeClr>
                </a:solidFill>
              </a:rPr>
              <a:t>At that time we were completely overwhelmed, the burden was more than we could bear, in fact we told ourselves that this was the end. Yet we believe now that we had this experience of coming to the end of our tether that we might learn to trust, not in ourselves, but in God who can raise the dead.</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55110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5339923"/>
          </a:xfrm>
          <a:prstGeom prst="rect">
            <a:avLst/>
          </a:prstGeom>
          <a:noFill/>
        </p:spPr>
        <p:txBody>
          <a:bodyPr wrap="square" rtlCol="0">
            <a:spAutoFit/>
          </a:bodyPr>
          <a:lstStyle/>
          <a:p>
            <a:pPr fontAlgn="base"/>
            <a:r>
              <a:rPr lang="en-US" sz="3100" dirty="0"/>
              <a:t>Message – </a:t>
            </a:r>
            <a:r>
              <a:rPr lang="en-US" sz="3100" dirty="0">
                <a:solidFill>
                  <a:schemeClr val="accent2">
                    <a:lumMod val="50000"/>
                  </a:schemeClr>
                </a:solidFill>
              </a:rPr>
              <a:t>We felt like we’d been sent to death row, that it was all over for us. As it turned out, it was the best thing that could have happened. Instead of trusting in our own strength or wits to get out of it, we were forced to trust God totally—not a bad idea since he’s the God who raises the dead!</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0969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1077218"/>
          </a:xfrm>
          <a:prstGeom prst="rect">
            <a:avLst/>
          </a:prstGeom>
          <a:noFill/>
        </p:spPr>
        <p:txBody>
          <a:bodyPr wrap="square" rtlCol="0">
            <a:spAutoFit/>
          </a:bodyPr>
          <a:lstStyle/>
          <a:p>
            <a:r>
              <a:rPr lang="en-US" sz="3200" dirty="0">
                <a:solidFill>
                  <a:schemeClr val="bg1"/>
                </a:solidFill>
              </a:rPr>
              <a:t>Plato – “Corinthian girl” (prostitute)</a:t>
            </a:r>
            <a:endParaRPr lang="en-US" sz="7200" dirty="0">
              <a:solidFill>
                <a:schemeClr val="bg1"/>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p:cNvSpPr txBox="1"/>
          <p:nvPr/>
        </p:nvSpPr>
        <p:spPr>
          <a:xfrm>
            <a:off x="464457" y="1493403"/>
            <a:ext cx="8295388" cy="1077218"/>
          </a:xfrm>
          <a:prstGeom prst="rect">
            <a:avLst/>
          </a:prstGeom>
          <a:noFill/>
        </p:spPr>
        <p:txBody>
          <a:bodyPr wrap="square" rtlCol="0">
            <a:spAutoFit/>
          </a:bodyPr>
          <a:lstStyle/>
          <a:p>
            <a:r>
              <a:rPr lang="en-US" sz="3200" dirty="0">
                <a:solidFill>
                  <a:schemeClr val="bg1"/>
                </a:solidFill>
              </a:rPr>
              <a:t>Temple of Aphrodite: 1000 temple prostitutes</a:t>
            </a:r>
            <a:endParaRPr lang="en-US" sz="4800" dirty="0">
              <a:solidFill>
                <a:schemeClr val="bg1"/>
              </a:solidFill>
              <a:latin typeface="GreeceBlack" panose="020B0600000000000000" pitchFamily="34" charset="0"/>
            </a:endParaRPr>
          </a:p>
        </p:txBody>
      </p:sp>
      <p:sp>
        <p:nvSpPr>
          <p:cNvPr id="24" name="TextBox 23"/>
          <p:cNvSpPr txBox="1"/>
          <p:nvPr/>
        </p:nvSpPr>
        <p:spPr>
          <a:xfrm>
            <a:off x="471717" y="2509404"/>
            <a:ext cx="8295388" cy="1077218"/>
          </a:xfrm>
          <a:prstGeom prst="rect">
            <a:avLst/>
          </a:prstGeom>
          <a:noFill/>
        </p:spPr>
        <p:txBody>
          <a:bodyPr wrap="square" rtlCol="0">
            <a:spAutoFit/>
          </a:bodyPr>
          <a:lstStyle/>
          <a:p>
            <a:r>
              <a:rPr lang="en-US" sz="3200" dirty="0">
                <a:solidFill>
                  <a:schemeClr val="bg1"/>
                </a:solidFill>
                <a:latin typeface="GreeceBlack" panose="020B0600000000000000" pitchFamily="34" charset="0"/>
              </a:rPr>
              <a:t>Aristotle – </a:t>
            </a:r>
            <a:r>
              <a:rPr lang="en-US" sz="3200" dirty="0" err="1">
                <a:solidFill>
                  <a:schemeClr val="bg1"/>
                </a:solidFill>
                <a:latin typeface="GreeceBlack" panose="020B0600000000000000" pitchFamily="34" charset="0"/>
              </a:rPr>
              <a:t>korinthiazomai</a:t>
            </a:r>
            <a:r>
              <a:rPr lang="en-US" sz="3200" dirty="0">
                <a:solidFill>
                  <a:schemeClr val="bg1"/>
                </a:solidFill>
                <a:latin typeface="GreeceBlack" panose="020B0600000000000000" pitchFamily="34" charset="0"/>
              </a:rPr>
              <a:t> (fornication)</a:t>
            </a:r>
            <a:endParaRPr lang="en-US" sz="4800" dirty="0">
              <a:solidFill>
                <a:schemeClr val="bg1"/>
              </a:solidFill>
              <a:latin typeface="GreeceBlack" panose="020B0600000000000000" pitchFamily="34" charset="0"/>
            </a:endParaRPr>
          </a:p>
        </p:txBody>
      </p:sp>
    </p:spTree>
    <p:extLst>
      <p:ext uri="{BB962C8B-B14F-4D97-AF65-F5344CB8AC3E}">
        <p14:creationId xmlns:p14="http://schemas.microsoft.com/office/powerpoint/2010/main" val="106532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2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3" grpId="0"/>
      <p:bldP spid="23" grpId="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2554545"/>
          </a:xfrm>
          <a:prstGeom prst="rect">
            <a:avLst/>
          </a:prstGeom>
          <a:noFill/>
        </p:spPr>
        <p:txBody>
          <a:bodyPr wrap="square" rtlCol="0">
            <a:spAutoFit/>
          </a:bodyPr>
          <a:lstStyle/>
          <a:p>
            <a:r>
              <a:rPr lang="en-US" sz="3200" dirty="0"/>
              <a:t>Rom. 5.3</a:t>
            </a:r>
            <a:r>
              <a:rPr lang="en-US" sz="3200" baseline="-8000" dirty="0"/>
              <a:t>b</a:t>
            </a:r>
            <a:r>
              <a:rPr lang="en-US" sz="3200" dirty="0"/>
              <a:t>-4 – 3</a:t>
            </a:r>
            <a:r>
              <a:rPr lang="en-US" sz="3200" baseline="-8000" dirty="0"/>
              <a:t>b</a:t>
            </a:r>
            <a:r>
              <a:rPr lang="en-US" sz="3200" dirty="0"/>
              <a:t> </a:t>
            </a:r>
            <a:r>
              <a:rPr lang="en-US" sz="3200" dirty="0">
                <a:solidFill>
                  <a:schemeClr val="accent2">
                    <a:lumMod val="50000"/>
                  </a:schemeClr>
                </a:solidFill>
              </a:rPr>
              <a:t>knowing that tribulation produces perseverance; </a:t>
            </a:r>
            <a:r>
              <a:rPr lang="en-US" sz="3200" baseline="30000" dirty="0"/>
              <a:t>4</a:t>
            </a:r>
            <a:r>
              <a:rPr lang="en-US" sz="3200" dirty="0"/>
              <a:t> </a:t>
            </a:r>
            <a:r>
              <a:rPr lang="en-US" sz="3200" dirty="0">
                <a:solidFill>
                  <a:schemeClr val="accent2">
                    <a:lumMod val="50000"/>
                  </a:schemeClr>
                </a:solidFill>
              </a:rPr>
              <a:t>and perseverance, character; and character, hope.</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Oval 22"/>
          <p:cNvSpPr/>
          <p:nvPr/>
        </p:nvSpPr>
        <p:spPr>
          <a:xfrm>
            <a:off x="384029" y="902736"/>
            <a:ext cx="3712074" cy="73704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6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95386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33" name="Rectangle 32"/>
          <p:cNvSpPr/>
          <p:nvPr/>
        </p:nvSpPr>
        <p:spPr>
          <a:xfrm>
            <a:off x="428667" y="2536723"/>
            <a:ext cx="7256647" cy="7865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039454" y="2537411"/>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sp>
        <p:nvSpPr>
          <p:cNvPr id="42" name="Text Box 17"/>
          <p:cNvSpPr txBox="1">
            <a:spLocks noChangeArrowheads="1"/>
          </p:cNvSpPr>
          <p:nvPr/>
        </p:nvSpPr>
        <p:spPr bwMode="auto">
          <a:xfrm>
            <a:off x="1541044" y="356624"/>
            <a:ext cx="3975899" cy="14773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dirty="0">
                <a:solidFill>
                  <a:schemeClr val="bg2"/>
                </a:solidFill>
                <a:latin typeface="Arial Black" panose="020B0A04020102090204" pitchFamily="34" charset="0"/>
              </a:rPr>
              <a:t>1 Cor. 1:18 ~ </a:t>
            </a:r>
            <a:r>
              <a:rPr lang="en-US" dirty="0">
                <a:solidFill>
                  <a:schemeClr val="accent4">
                    <a:lumMod val="40000"/>
                    <a:lumOff val="60000"/>
                  </a:schemeClr>
                </a:solidFill>
                <a:latin typeface="Arial Black" panose="020B0A04020102090204" pitchFamily="34" charset="0"/>
              </a:rPr>
              <a:t>For the message of the cross is foolishness to those who are perishing, but to us who are being saved it is the power of God.</a:t>
            </a:r>
            <a:endParaRPr lang="en-US" altLang="en-US" sz="1600" dirty="0">
              <a:solidFill>
                <a:schemeClr val="accent4">
                  <a:lumMod val="40000"/>
                  <a:lumOff val="60000"/>
                </a:schemeClr>
              </a:solidFill>
              <a:latin typeface="Arial Black" panose="020B0A04020102090204" pitchFamily="34" charset="0"/>
            </a:endParaRPr>
          </a:p>
        </p:txBody>
      </p:sp>
      <p:cxnSp>
        <p:nvCxnSpPr>
          <p:cNvPr id="51" name="Straight Arrow Connector 50"/>
          <p:cNvCxnSpPr>
            <a:cxnSpLocks/>
          </p:cNvCxnSpPr>
          <p:nvPr/>
        </p:nvCxnSpPr>
        <p:spPr>
          <a:xfrm>
            <a:off x="3507350" y="1806897"/>
            <a:ext cx="527997" cy="702771"/>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41" idx="0"/>
          </p:cNvCxnSpPr>
          <p:nvPr/>
        </p:nvCxnSpPr>
        <p:spPr>
          <a:xfrm flipV="1">
            <a:off x="2286064" y="3344449"/>
            <a:ext cx="244194" cy="689356"/>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43" idx="0"/>
          </p:cNvCxnSpPr>
          <p:nvPr/>
        </p:nvCxnSpPr>
        <p:spPr>
          <a:xfrm flipH="1" flipV="1">
            <a:off x="5799551" y="3331923"/>
            <a:ext cx="785920" cy="683986"/>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Arrow: Right 1"/>
          <p:cNvSpPr/>
          <p:nvPr/>
        </p:nvSpPr>
        <p:spPr>
          <a:xfrm>
            <a:off x="4939247" y="2568900"/>
            <a:ext cx="1660071" cy="734786"/>
          </a:xfrm>
          <a:prstGeom prst="rightArrow">
            <a:avLst>
              <a:gd name="adj1" fmla="val 54040"/>
              <a:gd name="adj2" fmla="val 50000"/>
            </a:avLst>
          </a:prstGeom>
          <a:blipFill dpi="0"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rPr>
              <a:t>Future</a:t>
            </a:r>
          </a:p>
        </p:txBody>
      </p:sp>
      <p:sp>
        <p:nvSpPr>
          <p:cNvPr id="58" name="TextBox 57"/>
          <p:cNvSpPr txBox="1"/>
          <p:nvPr/>
        </p:nvSpPr>
        <p:spPr>
          <a:xfrm>
            <a:off x="3263748" y="2736266"/>
            <a:ext cx="1547736" cy="400110"/>
          </a:xfrm>
          <a:prstGeom prst="rect">
            <a:avLst/>
          </a:prstGeom>
          <a:blipFill dpi="0"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mj-lt"/>
              </a:rPr>
              <a:t>PRESENT</a:t>
            </a:r>
          </a:p>
        </p:txBody>
      </p:sp>
      <p:sp>
        <p:nvSpPr>
          <p:cNvPr id="59" name="Arrow: Right 58"/>
          <p:cNvSpPr/>
          <p:nvPr/>
        </p:nvSpPr>
        <p:spPr>
          <a:xfrm flipH="1">
            <a:off x="1466679" y="2568896"/>
            <a:ext cx="1660071" cy="734786"/>
          </a:xfrm>
          <a:prstGeom prst="rightArrow">
            <a:avLst>
              <a:gd name="adj1" fmla="val 54040"/>
              <a:gd name="adj2" fmla="val 50000"/>
            </a:avLst>
          </a:prstGeom>
          <a:blipFill dpi="0"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rPr>
              <a:t>past</a:t>
            </a:r>
          </a:p>
        </p:txBody>
      </p:sp>
      <p:sp>
        <p:nvSpPr>
          <p:cNvPr id="41" name="Text Box 17"/>
          <p:cNvSpPr txBox="1">
            <a:spLocks noChangeArrowheads="1"/>
          </p:cNvSpPr>
          <p:nvPr/>
        </p:nvSpPr>
        <p:spPr bwMode="auto">
          <a:xfrm>
            <a:off x="369997" y="4033805"/>
            <a:ext cx="3832133" cy="14773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27000"/>
          </a:sp3d>
          <a:extLst/>
        </p:spPr>
        <p:txBody>
          <a:bodyPr wrap="square" anchor="ctr">
            <a:spAutoFit/>
          </a:bodyPr>
          <a:lstStyle/>
          <a:p>
            <a:pPr algn="ctr"/>
            <a:r>
              <a:rPr lang="en-US" dirty="0">
                <a:solidFill>
                  <a:schemeClr val="bg2"/>
                </a:solidFill>
                <a:latin typeface="Arial Black" panose="020B0A04020102090204" pitchFamily="34" charset="0"/>
              </a:rPr>
              <a:t>Eph. 2:8 – </a:t>
            </a:r>
            <a:r>
              <a:rPr lang="en-US" dirty="0">
                <a:solidFill>
                  <a:schemeClr val="accent4">
                    <a:lumMod val="40000"/>
                    <a:lumOff val="60000"/>
                  </a:schemeClr>
                </a:solidFill>
                <a:latin typeface="Arial Black" panose="020B0A04020102090204" pitchFamily="34" charset="0"/>
              </a:rPr>
              <a:t>For by grace you have been saved through faith, and that not of yourselves; </a:t>
            </a:r>
            <a:r>
              <a:rPr lang="en-US" i="1" dirty="0">
                <a:solidFill>
                  <a:schemeClr val="accent4">
                    <a:lumMod val="40000"/>
                    <a:lumOff val="60000"/>
                  </a:schemeClr>
                </a:solidFill>
                <a:latin typeface="Arial Black" panose="020B0A04020102090204" pitchFamily="34" charset="0"/>
              </a:rPr>
              <a:t>it is</a:t>
            </a:r>
            <a:r>
              <a:rPr lang="en-US" dirty="0">
                <a:solidFill>
                  <a:schemeClr val="accent4">
                    <a:lumMod val="40000"/>
                    <a:lumOff val="60000"/>
                  </a:schemeClr>
                </a:solidFill>
                <a:latin typeface="Arial Black" panose="020B0A04020102090204" pitchFamily="34" charset="0"/>
              </a:rPr>
              <a:t> the gift of God,</a:t>
            </a:r>
          </a:p>
        </p:txBody>
      </p:sp>
      <p:sp>
        <p:nvSpPr>
          <p:cNvPr id="43" name="Rectangle 42"/>
          <p:cNvSpPr/>
          <p:nvPr/>
        </p:nvSpPr>
        <p:spPr>
          <a:xfrm>
            <a:off x="4396635" y="4015909"/>
            <a:ext cx="4377672" cy="14773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a:effectLst>
            <a:outerShdw blurRad="50800" dist="38100" dir="2700000" algn="tl" rotWithShape="0">
              <a:prstClr val="black">
                <a:alpha val="40000"/>
              </a:prstClr>
            </a:outerShdw>
          </a:effectLst>
          <a:scene3d>
            <a:camera prst="orthographicFront"/>
            <a:lightRig rig="threePt" dir="t"/>
          </a:scene3d>
          <a:sp3d>
            <a:bevelT w="127000"/>
          </a:sp3d>
        </p:spPr>
        <p:txBody>
          <a:bodyPr wrap="square">
            <a:spAutoFit/>
          </a:bodyPr>
          <a:lstStyle/>
          <a:p>
            <a:pPr algn="ctr"/>
            <a:r>
              <a:rPr lang="en-US" dirty="0">
                <a:solidFill>
                  <a:srgbClr val="FFFFFF"/>
                </a:solidFill>
                <a:latin typeface="Arial Black" panose="020B0A04020102090204" pitchFamily="34" charset="0"/>
              </a:rPr>
              <a:t>Rom. 8:17 ~ </a:t>
            </a:r>
            <a:r>
              <a:rPr lang="en-US" dirty="0">
                <a:solidFill>
                  <a:schemeClr val="accent4">
                    <a:lumMod val="40000"/>
                    <a:lumOff val="60000"/>
                  </a:schemeClr>
                </a:solidFill>
                <a:latin typeface="Arial Black" panose="020B0A04020102090204" pitchFamily="34" charset="0"/>
              </a:rPr>
              <a:t>and if children, then heirs—heirs of God and joint heirs with Christ, if indeed we suffer with Him, that we may also be glorified together.</a:t>
            </a:r>
            <a:endParaRPr lang="en-US" sz="1600" dirty="0">
              <a:solidFill>
                <a:schemeClr val="accent4">
                  <a:lumMod val="40000"/>
                  <a:lumOff val="60000"/>
                </a:schemeClr>
              </a:solidFill>
              <a:latin typeface="Arial Black" panose="020B0A04020102090204" pitchFamily="34" charset="0"/>
            </a:endParaRPr>
          </a:p>
        </p:txBody>
      </p:sp>
    </p:spTree>
    <p:extLst>
      <p:ext uri="{BB962C8B-B14F-4D97-AF65-F5344CB8AC3E}">
        <p14:creationId xmlns:p14="http://schemas.microsoft.com/office/powerpoint/2010/main" val="8332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569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grpSp>
        <p:nvGrpSpPr>
          <p:cNvPr id="40" name="Group 39"/>
          <p:cNvGrpSpPr/>
          <p:nvPr/>
        </p:nvGrpSpPr>
        <p:grpSpPr>
          <a:xfrm>
            <a:off x="905684" y="971214"/>
            <a:ext cx="3935090" cy="3191637"/>
            <a:chOff x="905684" y="971214"/>
            <a:chExt cx="3935090" cy="3191637"/>
          </a:xfrm>
        </p:grpSpPr>
        <p:pic>
          <p:nvPicPr>
            <p:cNvPr id="27" name="Picture 26" descr="A bus that is driving down the street&#10;&#10;Description generated with high confidence"/>
            <p:cNvPicPr>
              <a:picLocks noChangeAspect="1"/>
            </p:cNvPicPr>
            <p:nvPr/>
          </p:nvPicPr>
          <p:blipFill rotWithShape="1">
            <a:blip r:embed="rId4">
              <a:extLst>
                <a:ext uri="{28A0092B-C50C-407E-A947-70E740481C1C}">
                  <a14:useLocalDpi xmlns:a14="http://schemas.microsoft.com/office/drawing/2010/main" val="0"/>
                </a:ext>
              </a:extLst>
            </a:blip>
            <a:srcRect l="11214" t="10310" r="12547" b="5437"/>
            <a:stretch/>
          </p:blipFill>
          <p:spPr>
            <a:xfrm>
              <a:off x="905684" y="971214"/>
              <a:ext cx="3935090" cy="3191637"/>
            </a:xfrm>
            <a:prstGeom prst="rect">
              <a:avLst/>
            </a:prstGeom>
          </p:spPr>
        </p:pic>
        <p:sp>
          <p:nvSpPr>
            <p:cNvPr id="49" name="TextBox 48"/>
            <p:cNvSpPr txBox="1"/>
            <p:nvPr/>
          </p:nvSpPr>
          <p:spPr>
            <a:xfrm>
              <a:off x="2576362" y="3483909"/>
              <a:ext cx="702437" cy="153888"/>
            </a:xfrm>
            <a:prstGeom prst="rect">
              <a:avLst/>
            </a:prstGeom>
            <a:solidFill>
              <a:srgbClr val="FFFFFF"/>
            </a:solidFill>
            <a:ln>
              <a:noFill/>
            </a:ln>
            <a:effectLst/>
          </p:spPr>
          <p:txBody>
            <a:bodyPr wrap="square" rtlCol="0" anchor="ctr">
              <a:spAutoFit/>
            </a:bodyPr>
            <a:lstStyle/>
            <a:p>
              <a:pPr algn="ctr"/>
              <a:r>
                <a:rPr lang="en-US" sz="400" dirty="0" err="1">
                  <a:solidFill>
                    <a:schemeClr val="bg2">
                      <a:lumMod val="10000"/>
                    </a:schemeClr>
                  </a:solidFill>
                  <a:latin typeface="Aaron" panose="02020900000000000000" pitchFamily="18" charset="0"/>
                </a:rPr>
                <a:t>Prayer</a:t>
              </a:r>
              <a:r>
                <a:rPr lang="en-US" sz="400" dirty="0" err="1">
                  <a:solidFill>
                    <a:schemeClr val="accent5">
                      <a:lumMod val="75000"/>
                    </a:schemeClr>
                  </a:solidFill>
                  <a:latin typeface="Aaron" panose="02020900000000000000" pitchFamily="18" charset="0"/>
                </a:rPr>
                <a:t>Changes</a:t>
              </a:r>
              <a:r>
                <a:rPr lang="en-US" sz="400" dirty="0" err="1">
                  <a:solidFill>
                    <a:schemeClr val="bg2">
                      <a:lumMod val="10000"/>
                    </a:schemeClr>
                  </a:solidFill>
                  <a:latin typeface="Aaron" panose="02020900000000000000" pitchFamily="18" charset="0"/>
                </a:rPr>
                <a:t>Things</a:t>
              </a:r>
              <a:endParaRPr lang="en-US" sz="400" dirty="0">
                <a:solidFill>
                  <a:schemeClr val="bg2">
                    <a:lumMod val="10000"/>
                  </a:schemeClr>
                </a:solidFill>
                <a:effectLst>
                  <a:outerShdw blurRad="38100" dist="38100" dir="2700000" algn="tl">
                    <a:srgbClr val="000000">
                      <a:alpha val="43137"/>
                    </a:srgbClr>
                  </a:outerShdw>
                </a:effectLst>
                <a:latin typeface="Aaron" panose="02020900000000000000" pitchFamily="18" charset="0"/>
              </a:endParaRPr>
            </a:p>
          </p:txBody>
        </p:sp>
      </p:grpSp>
      <p:grpSp>
        <p:nvGrpSpPr>
          <p:cNvPr id="45" name="Group 44"/>
          <p:cNvGrpSpPr/>
          <p:nvPr/>
        </p:nvGrpSpPr>
        <p:grpSpPr>
          <a:xfrm>
            <a:off x="2749499" y="860379"/>
            <a:ext cx="5102730" cy="2608535"/>
            <a:chOff x="2749499" y="860379"/>
            <a:chExt cx="5102730" cy="2608535"/>
          </a:xfrm>
        </p:grpSpPr>
        <p:sp>
          <p:nvSpPr>
            <p:cNvPr id="44" name="Freeform: Shape 43"/>
            <p:cNvSpPr/>
            <p:nvPr/>
          </p:nvSpPr>
          <p:spPr>
            <a:xfrm>
              <a:off x="2844800" y="1734457"/>
              <a:ext cx="5007429" cy="1734457"/>
            </a:xfrm>
            <a:custGeom>
              <a:avLst/>
              <a:gdLst>
                <a:gd name="connsiteX0" fmla="*/ 50800 w 5007429"/>
                <a:gd name="connsiteY0" fmla="*/ 1734457 h 1734457"/>
                <a:gd name="connsiteX1" fmla="*/ 0 w 5007429"/>
                <a:gd name="connsiteY1" fmla="*/ 638629 h 1734457"/>
                <a:gd name="connsiteX2" fmla="*/ 5007429 w 5007429"/>
                <a:gd name="connsiteY2" fmla="*/ 0 h 1734457"/>
                <a:gd name="connsiteX3" fmla="*/ 50800 w 5007429"/>
                <a:gd name="connsiteY3" fmla="*/ 1734457 h 1734457"/>
              </a:gdLst>
              <a:ahLst/>
              <a:cxnLst>
                <a:cxn ang="0">
                  <a:pos x="connsiteX0" y="connsiteY0"/>
                </a:cxn>
                <a:cxn ang="0">
                  <a:pos x="connsiteX1" y="connsiteY1"/>
                </a:cxn>
                <a:cxn ang="0">
                  <a:pos x="connsiteX2" y="connsiteY2"/>
                </a:cxn>
                <a:cxn ang="0">
                  <a:pos x="connsiteX3" y="connsiteY3"/>
                </a:cxn>
              </a:cxnLst>
              <a:rect l="l" t="t" r="r" b="b"/>
              <a:pathLst>
                <a:path w="5007429" h="1734457">
                  <a:moveTo>
                    <a:pt x="50800" y="1734457"/>
                  </a:moveTo>
                  <a:lnTo>
                    <a:pt x="0" y="638629"/>
                  </a:lnTo>
                  <a:lnTo>
                    <a:pt x="5007429" y="0"/>
                  </a:lnTo>
                  <a:lnTo>
                    <a:pt x="50800" y="1734457"/>
                  </a:lnTo>
                  <a:close/>
                </a:path>
              </a:pathLst>
            </a:custGeom>
            <a:solidFill>
              <a:srgbClr val="E7E6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rot="21144918">
              <a:off x="2749499" y="860379"/>
              <a:ext cx="5038017" cy="1259515"/>
            </a:xfrm>
            <a:prstGeom prst="rect">
              <a:avLst/>
            </a:prstGeom>
            <a:solidFill>
              <a:srgbClr val="FFFFFF"/>
            </a:solidFill>
            <a:ln>
              <a:solidFill>
                <a:schemeClr val="bg1"/>
              </a:solidFill>
            </a:ln>
            <a:effectLst>
              <a:outerShdw blurRad="127000" dist="254000" dir="7800000" algn="t" rotWithShape="0">
                <a:prstClr val="black">
                  <a:alpha val="35000"/>
                </a:prstClr>
              </a:outerShdw>
            </a:effectLst>
          </p:spPr>
          <p:txBody>
            <a:bodyPr wrap="square" rtlCol="0" anchor="ctr">
              <a:spAutoFit/>
            </a:bodyPr>
            <a:lstStyle/>
            <a:p>
              <a:pPr algn="ctr"/>
              <a:r>
                <a:rPr lang="en-US" sz="3600" dirty="0" err="1">
                  <a:solidFill>
                    <a:schemeClr val="bg2">
                      <a:lumMod val="10000"/>
                    </a:schemeClr>
                  </a:solidFill>
                  <a:latin typeface="Aaron" panose="02020900000000000000" pitchFamily="18" charset="0"/>
                </a:rPr>
                <a:t>Prayer</a:t>
              </a:r>
              <a:r>
                <a:rPr lang="en-US" sz="3600" dirty="0" err="1">
                  <a:solidFill>
                    <a:schemeClr val="accent5">
                      <a:lumMod val="75000"/>
                    </a:schemeClr>
                  </a:solidFill>
                  <a:latin typeface="Aaron" panose="02020900000000000000" pitchFamily="18" charset="0"/>
                </a:rPr>
                <a:t>Changes</a:t>
              </a:r>
              <a:r>
                <a:rPr lang="en-US" sz="3600" dirty="0" err="1">
                  <a:solidFill>
                    <a:schemeClr val="bg2">
                      <a:lumMod val="10000"/>
                    </a:schemeClr>
                  </a:solidFill>
                  <a:latin typeface="Aaron" panose="02020900000000000000" pitchFamily="18" charset="0"/>
                </a:rPr>
                <a:t>Things</a:t>
              </a:r>
              <a:endParaRPr lang="en-US" sz="3600" dirty="0">
                <a:solidFill>
                  <a:schemeClr val="bg2">
                    <a:lumMod val="10000"/>
                  </a:schemeClr>
                </a:solidFill>
                <a:effectLst>
                  <a:outerShdw blurRad="38100" dist="38100" dir="2700000" algn="tl">
                    <a:srgbClr val="000000">
                      <a:alpha val="43137"/>
                    </a:srgbClr>
                  </a:outerShdw>
                </a:effectLst>
                <a:latin typeface="Aaron" panose="02020900000000000000" pitchFamily="18" charset="0"/>
              </a:endParaRPr>
            </a:p>
          </p:txBody>
        </p:sp>
      </p:grpSp>
      <p:sp>
        <p:nvSpPr>
          <p:cNvPr id="46" name="TextBox 45"/>
          <p:cNvSpPr txBox="1"/>
          <p:nvPr/>
        </p:nvSpPr>
        <p:spPr>
          <a:xfrm>
            <a:off x="928044" y="4172859"/>
            <a:ext cx="1184657" cy="584775"/>
          </a:xfrm>
          <a:prstGeom prst="rect">
            <a:avLst/>
          </a:prstGeom>
          <a:noFill/>
        </p:spPr>
        <p:txBody>
          <a:bodyPr wrap="square" rtlCol="0">
            <a:spAutoFit/>
          </a:bodyPr>
          <a:lstStyle/>
          <a:p>
            <a:r>
              <a:rPr lang="en-US" sz="3200" dirty="0">
                <a:latin typeface="GreeceBlack" panose="020B0600000000000000" pitchFamily="34" charset="0"/>
              </a:rPr>
              <a:t>60</a:t>
            </a:r>
            <a:r>
              <a:rPr lang="en-US" sz="2000" dirty="0">
                <a:latin typeface="GreeceBlack" panose="020B0600000000000000" pitchFamily="34" charset="0"/>
              </a:rPr>
              <a:t>s</a:t>
            </a:r>
            <a:endParaRPr lang="en-US" sz="3200" dirty="0">
              <a:latin typeface="GreeceBlack" panose="020B0600000000000000" pitchFamily="34" charset="0"/>
            </a:endParaRPr>
          </a:p>
        </p:txBody>
      </p:sp>
      <p:sp>
        <p:nvSpPr>
          <p:cNvPr id="56" name="TextBox 55"/>
          <p:cNvSpPr txBox="1"/>
          <p:nvPr/>
        </p:nvSpPr>
        <p:spPr>
          <a:xfrm>
            <a:off x="920787" y="4666340"/>
            <a:ext cx="1184657" cy="584775"/>
          </a:xfrm>
          <a:prstGeom prst="rect">
            <a:avLst/>
          </a:prstGeom>
          <a:noFill/>
        </p:spPr>
        <p:txBody>
          <a:bodyPr wrap="square" rtlCol="0">
            <a:spAutoFit/>
          </a:bodyPr>
          <a:lstStyle/>
          <a:p>
            <a:r>
              <a:rPr lang="en-US" sz="3200" dirty="0">
                <a:latin typeface="GreeceBlack" panose="020B0600000000000000" pitchFamily="34" charset="0"/>
              </a:rPr>
              <a:t>70</a:t>
            </a:r>
            <a:r>
              <a:rPr lang="en-US" sz="2000" dirty="0">
                <a:latin typeface="GreeceBlack" panose="020B0600000000000000" pitchFamily="34" charset="0"/>
              </a:rPr>
              <a:t>s</a:t>
            </a:r>
            <a:endParaRPr lang="en-US" sz="3200" dirty="0">
              <a:latin typeface="GreeceBlack" panose="020B0600000000000000" pitchFamily="34" charset="0"/>
            </a:endParaRPr>
          </a:p>
        </p:txBody>
      </p:sp>
      <p:grpSp>
        <p:nvGrpSpPr>
          <p:cNvPr id="47" name="Group 46"/>
          <p:cNvGrpSpPr/>
          <p:nvPr/>
        </p:nvGrpSpPr>
        <p:grpSpPr>
          <a:xfrm>
            <a:off x="4561166" y="787158"/>
            <a:ext cx="3463636" cy="2311977"/>
            <a:chOff x="4701838" y="787158"/>
            <a:chExt cx="3463636" cy="2311977"/>
          </a:xfrm>
        </p:grpSpPr>
        <p:pic>
          <p:nvPicPr>
            <p:cNvPr id="34" name="Picture 33" descr="A car parked in front of a house&#10;&#10;Description generated with very high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838" y="787158"/>
              <a:ext cx="3463636" cy="2311977"/>
            </a:xfrm>
            <a:prstGeom prst="rect">
              <a:avLst/>
            </a:prstGeom>
          </p:spPr>
        </p:pic>
        <p:sp>
          <p:nvSpPr>
            <p:cNvPr id="60" name="TextBox 59"/>
            <p:cNvSpPr txBox="1"/>
            <p:nvPr/>
          </p:nvSpPr>
          <p:spPr>
            <a:xfrm rot="21424877">
              <a:off x="7001670" y="2392260"/>
              <a:ext cx="680790" cy="184666"/>
            </a:xfrm>
            <a:prstGeom prst="rect">
              <a:avLst/>
            </a:prstGeom>
            <a:solidFill>
              <a:srgbClr val="FFFF00"/>
            </a:solidFill>
            <a:effectLst/>
          </p:spPr>
          <p:txBody>
            <a:bodyPr wrap="square" rtlCol="0" anchor="ctr">
              <a:spAutoFit/>
            </a:bodyPr>
            <a:lstStyle/>
            <a:p>
              <a:pPr algn="ctr"/>
              <a:r>
                <a:rPr lang="en-US" sz="300" dirty="0">
                  <a:solidFill>
                    <a:srgbClr val="000000"/>
                  </a:solidFill>
                  <a:latin typeface="Aharoni" panose="02010803020104030203" pitchFamily="2" charset="-79"/>
                  <a:cs typeface="Aharoni" panose="02010803020104030203" pitchFamily="2" charset="-79"/>
                </a:rPr>
                <a:t>Prayer Doesn’t Change</a:t>
              </a:r>
            </a:p>
            <a:p>
              <a:pPr algn="ctr"/>
              <a:r>
                <a:rPr lang="en-US" sz="300" dirty="0">
                  <a:solidFill>
                    <a:srgbClr val="000000"/>
                  </a:solidFill>
                  <a:latin typeface="Aharoni" panose="02010803020104030203" pitchFamily="2" charset="-79"/>
                  <a:cs typeface="Aharoni" panose="02010803020104030203" pitchFamily="2" charset="-79"/>
                </a:rPr>
                <a:t>Things … It Changes People</a:t>
              </a:r>
            </a:p>
          </p:txBody>
        </p:sp>
      </p:grpSp>
      <p:grpSp>
        <p:nvGrpSpPr>
          <p:cNvPr id="52" name="Group 51"/>
          <p:cNvGrpSpPr/>
          <p:nvPr/>
        </p:nvGrpSpPr>
        <p:grpSpPr>
          <a:xfrm>
            <a:off x="2086369" y="2554514"/>
            <a:ext cx="6057709" cy="3103134"/>
            <a:chOff x="2227041" y="2554514"/>
            <a:chExt cx="6057709" cy="3103134"/>
          </a:xfrm>
        </p:grpSpPr>
        <p:sp>
          <p:nvSpPr>
            <p:cNvPr id="57" name="TextBox 56"/>
            <p:cNvSpPr txBox="1"/>
            <p:nvPr/>
          </p:nvSpPr>
          <p:spPr>
            <a:xfrm rot="232264">
              <a:off x="2227041" y="4580430"/>
              <a:ext cx="6057709" cy="1077218"/>
            </a:xfrm>
            <a:prstGeom prst="rect">
              <a:avLst/>
            </a:prstGeom>
            <a:solidFill>
              <a:srgbClr val="FFFF00"/>
            </a:solidFill>
            <a:ln>
              <a:solidFill>
                <a:schemeClr val="bg1"/>
              </a:solidFill>
            </a:ln>
            <a:effectLst>
              <a:outerShdw blurRad="127000" dist="254000" dir="2700000" algn="tl" rotWithShape="0">
                <a:prstClr val="black">
                  <a:alpha val="35000"/>
                </a:prstClr>
              </a:outerShdw>
            </a:effectLst>
          </p:spPr>
          <p:txBody>
            <a:bodyPr wrap="square" rtlCol="0" anchor="ctr">
              <a:spAutoFit/>
            </a:bodyPr>
            <a:lstStyle/>
            <a:p>
              <a:pPr algn="ctr"/>
              <a:r>
                <a:rPr lang="en-US" sz="3200" dirty="0">
                  <a:solidFill>
                    <a:srgbClr val="000000"/>
                  </a:solidFill>
                  <a:latin typeface="Aharoni" panose="02010803020104030203" pitchFamily="2" charset="-79"/>
                  <a:cs typeface="Aharoni" panose="02010803020104030203" pitchFamily="2" charset="-79"/>
                </a:rPr>
                <a:t>Prayer Doesn’t Change</a:t>
              </a:r>
            </a:p>
            <a:p>
              <a:pPr algn="ctr"/>
              <a:r>
                <a:rPr lang="en-US" sz="3200" dirty="0">
                  <a:solidFill>
                    <a:srgbClr val="000000"/>
                  </a:solidFill>
                  <a:latin typeface="Aharoni" panose="02010803020104030203" pitchFamily="2" charset="-79"/>
                  <a:cs typeface="Aharoni" panose="02010803020104030203" pitchFamily="2" charset="-79"/>
                </a:rPr>
                <a:t>Things … It Changes People</a:t>
              </a:r>
            </a:p>
          </p:txBody>
        </p:sp>
        <p:sp>
          <p:nvSpPr>
            <p:cNvPr id="50" name="Freeform: Shape 49"/>
            <p:cNvSpPr/>
            <p:nvPr/>
          </p:nvSpPr>
          <p:spPr>
            <a:xfrm>
              <a:off x="2264229" y="2554514"/>
              <a:ext cx="6016171" cy="2206172"/>
            </a:xfrm>
            <a:custGeom>
              <a:avLst/>
              <a:gdLst>
                <a:gd name="connsiteX0" fmla="*/ 5094514 w 6016171"/>
                <a:gd name="connsiteY0" fmla="*/ 0 h 2206172"/>
                <a:gd name="connsiteX1" fmla="*/ 0 w 6016171"/>
                <a:gd name="connsiteY1" fmla="*/ 1785257 h 2206172"/>
                <a:gd name="connsiteX2" fmla="*/ 6016171 w 6016171"/>
                <a:gd name="connsiteY2" fmla="*/ 2206172 h 2206172"/>
                <a:gd name="connsiteX3" fmla="*/ 5094514 w 6016171"/>
                <a:gd name="connsiteY3" fmla="*/ 0 h 2206172"/>
              </a:gdLst>
              <a:ahLst/>
              <a:cxnLst>
                <a:cxn ang="0">
                  <a:pos x="connsiteX0" y="connsiteY0"/>
                </a:cxn>
                <a:cxn ang="0">
                  <a:pos x="connsiteX1" y="connsiteY1"/>
                </a:cxn>
                <a:cxn ang="0">
                  <a:pos x="connsiteX2" y="connsiteY2"/>
                </a:cxn>
                <a:cxn ang="0">
                  <a:pos x="connsiteX3" y="connsiteY3"/>
                </a:cxn>
              </a:cxnLst>
              <a:rect l="l" t="t" r="r" b="b"/>
              <a:pathLst>
                <a:path w="6016171" h="2206172">
                  <a:moveTo>
                    <a:pt x="5094514" y="0"/>
                  </a:moveTo>
                  <a:lnTo>
                    <a:pt x="0" y="1785257"/>
                  </a:lnTo>
                  <a:lnTo>
                    <a:pt x="6016171" y="2206172"/>
                  </a:lnTo>
                  <a:lnTo>
                    <a:pt x="5094514" y="0"/>
                  </a:lnTo>
                  <a:close/>
                </a:path>
              </a:pathLst>
            </a:custGeom>
            <a:solidFill>
              <a:srgbClr val="E7E6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15247" y="5167877"/>
            <a:ext cx="1184657" cy="584775"/>
          </a:xfrm>
          <a:prstGeom prst="rect">
            <a:avLst/>
          </a:prstGeom>
          <a:noFill/>
        </p:spPr>
        <p:txBody>
          <a:bodyPr wrap="square" rtlCol="0">
            <a:spAutoFit/>
          </a:bodyPr>
          <a:lstStyle/>
          <a:p>
            <a:r>
              <a:rPr lang="en-US" sz="3200" dirty="0">
                <a:latin typeface="GreeceBlack" panose="020B0600000000000000" pitchFamily="34" charset="0"/>
              </a:rPr>
              <a:t>80</a:t>
            </a:r>
            <a:r>
              <a:rPr lang="en-US" sz="2000" dirty="0">
                <a:latin typeface="GreeceBlack" panose="020B0600000000000000" pitchFamily="34" charset="0"/>
              </a:rPr>
              <a:t>s</a:t>
            </a:r>
            <a:endParaRPr lang="en-US" sz="3200" dirty="0">
              <a:latin typeface="GreeceBlack" panose="020B0600000000000000" pitchFamily="34" charset="0"/>
            </a:endParaRPr>
          </a:p>
        </p:txBody>
      </p:sp>
      <p:grpSp>
        <p:nvGrpSpPr>
          <p:cNvPr id="65" name="Group 64"/>
          <p:cNvGrpSpPr/>
          <p:nvPr/>
        </p:nvGrpSpPr>
        <p:grpSpPr>
          <a:xfrm>
            <a:off x="3684673" y="2752801"/>
            <a:ext cx="4652077" cy="2807886"/>
            <a:chOff x="3684673" y="2752801"/>
            <a:chExt cx="4652077" cy="2807886"/>
          </a:xfrm>
        </p:grpSpPr>
        <p:pic>
          <p:nvPicPr>
            <p:cNvPr id="39" name="Picture 38" descr="A car parked in front of a building&#10;&#10;Description generated with very high confidence"/>
            <p:cNvPicPr>
              <a:picLocks noChangeAspect="1"/>
            </p:cNvPicPr>
            <p:nvPr/>
          </p:nvPicPr>
          <p:blipFill rotWithShape="1">
            <a:blip r:embed="rId6">
              <a:extLst>
                <a:ext uri="{28A0092B-C50C-407E-A947-70E740481C1C}">
                  <a14:useLocalDpi xmlns:a14="http://schemas.microsoft.com/office/drawing/2010/main" val="0"/>
                </a:ext>
              </a:extLst>
            </a:blip>
            <a:srcRect l="5230" t="16949" r="6124" b="11711"/>
            <a:stretch/>
          </p:blipFill>
          <p:spPr>
            <a:xfrm>
              <a:off x="3684673" y="2752801"/>
              <a:ext cx="4652077" cy="2807886"/>
            </a:xfrm>
            <a:prstGeom prst="rect">
              <a:avLst/>
            </a:prstGeom>
          </p:spPr>
        </p:pic>
        <p:sp>
          <p:nvSpPr>
            <p:cNvPr id="62" name="TextBox 61"/>
            <p:cNvSpPr txBox="1"/>
            <p:nvPr/>
          </p:nvSpPr>
          <p:spPr>
            <a:xfrm rot="-60000">
              <a:off x="6097493" y="4442035"/>
              <a:ext cx="808223" cy="209847"/>
            </a:xfrm>
            <a:prstGeom prst="rect">
              <a:avLst/>
            </a:prstGeom>
            <a:solidFill>
              <a:srgbClr val="E7E6E6"/>
            </a:solidFill>
            <a:ln>
              <a:solidFill>
                <a:schemeClr val="bg1"/>
              </a:solidFill>
            </a:ln>
            <a:effectLst/>
          </p:spPr>
          <p:txBody>
            <a:bodyPr wrap="square" rtlCol="0" anchor="ctr">
              <a:spAutoFit/>
            </a:bodyPr>
            <a:lstStyle/>
            <a:p>
              <a:pPr algn="ctr"/>
              <a:r>
                <a:rPr lang="en-US" sz="300" b="1" dirty="0">
                  <a:solidFill>
                    <a:srgbClr val="000000"/>
                  </a:solidFill>
                  <a:latin typeface="Aero" pitchFamily="2" charset="0"/>
                </a:rPr>
                <a:t>P</a:t>
              </a:r>
              <a:r>
                <a:rPr lang="en-US" sz="300" b="1" cap="small" dirty="0">
                  <a:solidFill>
                    <a:srgbClr val="000000"/>
                  </a:solidFill>
                  <a:latin typeface="Aero" pitchFamily="2" charset="0"/>
                </a:rPr>
                <a:t>rayer</a:t>
              </a:r>
              <a:r>
                <a:rPr lang="en-US" sz="300" b="1" dirty="0">
                  <a:solidFill>
                    <a:srgbClr val="000000"/>
                  </a:solidFill>
                  <a:latin typeface="Aero" pitchFamily="2" charset="0"/>
                </a:rPr>
                <a:t> Do</a:t>
              </a:r>
              <a:r>
                <a:rPr lang="en-US" sz="300" b="1" cap="small" dirty="0">
                  <a:solidFill>
                    <a:srgbClr val="000000"/>
                  </a:solidFill>
                  <a:latin typeface="Aero" pitchFamily="2" charset="0"/>
                </a:rPr>
                <a:t>esn’t </a:t>
              </a:r>
              <a:r>
                <a:rPr lang="en-US" sz="300" b="1" dirty="0">
                  <a:solidFill>
                    <a:srgbClr val="FF0000"/>
                  </a:solidFill>
                  <a:latin typeface="Aero" pitchFamily="2" charset="0"/>
                </a:rPr>
                <a:t>C</a:t>
              </a:r>
              <a:r>
                <a:rPr lang="en-US" sz="300" b="1" cap="small" dirty="0">
                  <a:solidFill>
                    <a:srgbClr val="FF0000"/>
                  </a:solidFill>
                  <a:latin typeface="Aero" pitchFamily="2" charset="0"/>
                </a:rPr>
                <a:t>hange</a:t>
              </a:r>
              <a:r>
                <a:rPr lang="en-US" sz="300" b="1" dirty="0">
                  <a:solidFill>
                    <a:srgbClr val="000000"/>
                  </a:solidFill>
                  <a:latin typeface="Aero" pitchFamily="2" charset="0"/>
                </a:rPr>
                <a:t> Things</a:t>
              </a:r>
            </a:p>
            <a:p>
              <a:pPr algn="ctr"/>
              <a:r>
                <a:rPr lang="en-US" sz="300" b="1" dirty="0">
                  <a:solidFill>
                    <a:srgbClr val="000000"/>
                  </a:solidFill>
                  <a:latin typeface="Aero" pitchFamily="2" charset="0"/>
                </a:rPr>
                <a:t>I</a:t>
              </a:r>
              <a:r>
                <a:rPr lang="en-US" sz="300" b="1" cap="small" dirty="0">
                  <a:solidFill>
                    <a:srgbClr val="000000"/>
                  </a:solidFill>
                  <a:latin typeface="Aero" pitchFamily="2" charset="0"/>
                </a:rPr>
                <a:t>t</a:t>
              </a:r>
              <a:r>
                <a:rPr lang="en-US" sz="300" b="1" dirty="0">
                  <a:solidFill>
                    <a:srgbClr val="000000"/>
                  </a:solidFill>
                  <a:latin typeface="Aero" pitchFamily="2" charset="0"/>
                </a:rPr>
                <a:t> </a:t>
              </a:r>
              <a:r>
                <a:rPr lang="en-US" sz="300" b="1" dirty="0">
                  <a:solidFill>
                    <a:srgbClr val="FF0000"/>
                  </a:solidFill>
                  <a:latin typeface="Aero" pitchFamily="2" charset="0"/>
                </a:rPr>
                <a:t>C</a:t>
              </a:r>
              <a:r>
                <a:rPr lang="en-US" sz="300" b="1" cap="small" dirty="0">
                  <a:solidFill>
                    <a:srgbClr val="FF0000"/>
                  </a:solidFill>
                  <a:latin typeface="Aero" pitchFamily="2" charset="0"/>
                </a:rPr>
                <a:t>hanges</a:t>
              </a:r>
              <a:r>
                <a:rPr lang="en-US" sz="300" b="1" dirty="0">
                  <a:solidFill>
                    <a:srgbClr val="000000"/>
                  </a:solidFill>
                  <a:latin typeface="Aero" pitchFamily="2" charset="0"/>
                </a:rPr>
                <a:t> P</a:t>
              </a:r>
              <a:r>
                <a:rPr lang="en-US" sz="300" b="1" cap="small" dirty="0">
                  <a:solidFill>
                    <a:srgbClr val="000000"/>
                  </a:solidFill>
                  <a:latin typeface="Aero" pitchFamily="2" charset="0"/>
                </a:rPr>
                <a:t>eople</a:t>
              </a:r>
            </a:p>
            <a:p>
              <a:pPr algn="ctr"/>
              <a:r>
                <a:rPr lang="en-US" sz="300" b="1" dirty="0">
                  <a:solidFill>
                    <a:srgbClr val="000000"/>
                  </a:solidFill>
                  <a:latin typeface="Aero" pitchFamily="2" charset="0"/>
                </a:rPr>
                <a:t>P</a:t>
              </a:r>
              <a:r>
                <a:rPr lang="en-US" sz="300" b="1" cap="small" dirty="0">
                  <a:solidFill>
                    <a:srgbClr val="000000"/>
                  </a:solidFill>
                  <a:latin typeface="Aero" pitchFamily="2" charset="0"/>
                </a:rPr>
                <a:t>eople</a:t>
              </a:r>
              <a:r>
                <a:rPr lang="en-US" sz="300" b="1" dirty="0">
                  <a:solidFill>
                    <a:srgbClr val="000000"/>
                  </a:solidFill>
                  <a:latin typeface="Aero" pitchFamily="2" charset="0"/>
                </a:rPr>
                <a:t> </a:t>
              </a:r>
              <a:r>
                <a:rPr lang="en-US" sz="300" b="1" dirty="0">
                  <a:solidFill>
                    <a:srgbClr val="FF0000"/>
                  </a:solidFill>
                  <a:latin typeface="Aero" pitchFamily="2" charset="0"/>
                </a:rPr>
                <a:t>C</a:t>
              </a:r>
              <a:r>
                <a:rPr lang="en-US" sz="300" b="1" cap="small" dirty="0">
                  <a:solidFill>
                    <a:srgbClr val="FF0000"/>
                  </a:solidFill>
                  <a:latin typeface="Aero" pitchFamily="2" charset="0"/>
                </a:rPr>
                <a:t>hange</a:t>
              </a:r>
              <a:r>
                <a:rPr lang="en-US" sz="300" b="1" dirty="0">
                  <a:solidFill>
                    <a:srgbClr val="000000"/>
                  </a:solidFill>
                  <a:latin typeface="Aero" pitchFamily="2" charset="0"/>
                </a:rPr>
                <a:t> T</a:t>
              </a:r>
              <a:r>
                <a:rPr lang="en-US" sz="300" b="1" cap="small" dirty="0">
                  <a:solidFill>
                    <a:srgbClr val="000000"/>
                  </a:solidFill>
                  <a:latin typeface="Aero" pitchFamily="2" charset="0"/>
                </a:rPr>
                <a:t>hings</a:t>
              </a:r>
              <a:endParaRPr lang="en-US" sz="300" b="1" cap="small" dirty="0">
                <a:solidFill>
                  <a:srgbClr val="000000"/>
                </a:solidFill>
                <a:effectLst>
                  <a:outerShdw blurRad="38100" dist="38100" dir="2700000" algn="tl">
                    <a:srgbClr val="000000">
                      <a:alpha val="43137"/>
                    </a:srgbClr>
                  </a:outerShdw>
                </a:effectLst>
                <a:latin typeface="Aero" pitchFamily="2" charset="0"/>
              </a:endParaRPr>
            </a:p>
          </p:txBody>
        </p:sp>
      </p:grpSp>
      <p:grpSp>
        <p:nvGrpSpPr>
          <p:cNvPr id="64" name="Group 63"/>
          <p:cNvGrpSpPr/>
          <p:nvPr/>
        </p:nvGrpSpPr>
        <p:grpSpPr>
          <a:xfrm>
            <a:off x="922712" y="480044"/>
            <a:ext cx="6624038" cy="3958952"/>
            <a:chOff x="922712" y="480044"/>
            <a:chExt cx="6624038" cy="3958952"/>
          </a:xfrm>
        </p:grpSpPr>
        <p:sp>
          <p:nvSpPr>
            <p:cNvPr id="63" name="TextBox 62"/>
            <p:cNvSpPr txBox="1"/>
            <p:nvPr/>
          </p:nvSpPr>
          <p:spPr>
            <a:xfrm rot="173799">
              <a:off x="967586" y="480044"/>
              <a:ext cx="6579164" cy="1899289"/>
            </a:xfrm>
            <a:prstGeom prst="rect">
              <a:avLst/>
            </a:prstGeom>
            <a:solidFill>
              <a:srgbClr val="E7E6E6"/>
            </a:solidFill>
            <a:ln>
              <a:solidFill>
                <a:schemeClr val="bg1"/>
              </a:solidFill>
            </a:ln>
            <a:effectLst>
              <a:outerShdw blurRad="127000" dist="254000" dir="8100000" algn="tr" rotWithShape="0">
                <a:prstClr val="black">
                  <a:alpha val="35000"/>
                </a:prstClr>
              </a:outerShdw>
            </a:effectLst>
          </p:spPr>
          <p:txBody>
            <a:bodyPr wrap="square" rtlCol="0" anchor="ctr">
              <a:spAutoFit/>
            </a:bodyPr>
            <a:lstStyle/>
            <a:p>
              <a:pPr algn="ctr"/>
              <a:r>
                <a:rPr lang="en-US" sz="3200" b="1" dirty="0">
                  <a:solidFill>
                    <a:srgbClr val="000000"/>
                  </a:solidFill>
                  <a:latin typeface="Aero" pitchFamily="2" charset="0"/>
                </a:rPr>
                <a:t>P</a:t>
              </a:r>
              <a:r>
                <a:rPr lang="en-US" sz="3200" b="1" cap="small" dirty="0">
                  <a:solidFill>
                    <a:srgbClr val="000000"/>
                  </a:solidFill>
                  <a:latin typeface="Aero" pitchFamily="2" charset="0"/>
                </a:rPr>
                <a:t>rayer</a:t>
              </a:r>
              <a:r>
                <a:rPr lang="en-US" sz="3200" b="1" dirty="0">
                  <a:solidFill>
                    <a:srgbClr val="000000"/>
                  </a:solidFill>
                  <a:latin typeface="Aero" pitchFamily="2" charset="0"/>
                </a:rPr>
                <a:t> Do</a:t>
              </a:r>
              <a:r>
                <a:rPr lang="en-US" sz="3200" b="1" cap="small" dirty="0">
                  <a:solidFill>
                    <a:srgbClr val="000000"/>
                  </a:solidFill>
                  <a:latin typeface="Aero" pitchFamily="2" charset="0"/>
                </a:rPr>
                <a:t>esn’t </a:t>
              </a:r>
              <a:r>
                <a:rPr lang="en-US" sz="3200" b="1" dirty="0">
                  <a:solidFill>
                    <a:srgbClr val="FF0000"/>
                  </a:solidFill>
                  <a:latin typeface="Aero" pitchFamily="2" charset="0"/>
                </a:rPr>
                <a:t>C</a:t>
              </a:r>
              <a:r>
                <a:rPr lang="en-US" sz="3200" b="1" cap="small" dirty="0">
                  <a:solidFill>
                    <a:srgbClr val="FF0000"/>
                  </a:solidFill>
                  <a:latin typeface="Aero" pitchFamily="2" charset="0"/>
                </a:rPr>
                <a:t>hange</a:t>
              </a:r>
              <a:r>
                <a:rPr lang="en-US" sz="3200" b="1" dirty="0">
                  <a:solidFill>
                    <a:srgbClr val="000000"/>
                  </a:solidFill>
                  <a:latin typeface="Aero" pitchFamily="2" charset="0"/>
                </a:rPr>
                <a:t> Things</a:t>
              </a:r>
            </a:p>
            <a:p>
              <a:pPr algn="ctr"/>
              <a:r>
                <a:rPr lang="en-US" sz="3200" b="1" dirty="0">
                  <a:solidFill>
                    <a:srgbClr val="000000"/>
                  </a:solidFill>
                  <a:latin typeface="Aero" pitchFamily="2" charset="0"/>
                </a:rPr>
                <a:t>I</a:t>
              </a:r>
              <a:r>
                <a:rPr lang="en-US" sz="3200" b="1" cap="small" dirty="0">
                  <a:solidFill>
                    <a:srgbClr val="000000"/>
                  </a:solidFill>
                  <a:latin typeface="Aero" pitchFamily="2" charset="0"/>
                </a:rPr>
                <a:t>t</a:t>
              </a:r>
              <a:r>
                <a:rPr lang="en-US" sz="3200" b="1" dirty="0">
                  <a:solidFill>
                    <a:srgbClr val="000000"/>
                  </a:solidFill>
                  <a:latin typeface="Aero" pitchFamily="2" charset="0"/>
                </a:rPr>
                <a:t> </a:t>
              </a:r>
              <a:r>
                <a:rPr lang="en-US" sz="3200" b="1" dirty="0">
                  <a:solidFill>
                    <a:srgbClr val="FF0000"/>
                  </a:solidFill>
                  <a:latin typeface="Aero" pitchFamily="2" charset="0"/>
                </a:rPr>
                <a:t>C</a:t>
              </a:r>
              <a:r>
                <a:rPr lang="en-US" sz="3200" b="1" cap="small" dirty="0">
                  <a:solidFill>
                    <a:srgbClr val="FF0000"/>
                  </a:solidFill>
                  <a:latin typeface="Aero" pitchFamily="2" charset="0"/>
                </a:rPr>
                <a:t>hanges</a:t>
              </a:r>
              <a:r>
                <a:rPr lang="en-US" sz="3200" b="1" dirty="0">
                  <a:solidFill>
                    <a:srgbClr val="000000"/>
                  </a:solidFill>
                  <a:latin typeface="Aero" pitchFamily="2" charset="0"/>
                </a:rPr>
                <a:t> P</a:t>
              </a:r>
              <a:r>
                <a:rPr lang="en-US" sz="3200" b="1" cap="small" dirty="0">
                  <a:solidFill>
                    <a:srgbClr val="000000"/>
                  </a:solidFill>
                  <a:latin typeface="Aero" pitchFamily="2" charset="0"/>
                </a:rPr>
                <a:t>eople</a:t>
              </a:r>
            </a:p>
            <a:p>
              <a:pPr algn="ctr"/>
              <a:r>
                <a:rPr lang="en-US" sz="3200" b="1" dirty="0">
                  <a:solidFill>
                    <a:srgbClr val="000000"/>
                  </a:solidFill>
                  <a:latin typeface="Aero" pitchFamily="2" charset="0"/>
                </a:rPr>
                <a:t>P</a:t>
              </a:r>
              <a:r>
                <a:rPr lang="en-US" sz="3200" b="1" cap="small" dirty="0">
                  <a:solidFill>
                    <a:srgbClr val="000000"/>
                  </a:solidFill>
                  <a:latin typeface="Aero" pitchFamily="2" charset="0"/>
                </a:rPr>
                <a:t>eople</a:t>
              </a:r>
              <a:r>
                <a:rPr lang="en-US" sz="3200" b="1" dirty="0">
                  <a:solidFill>
                    <a:srgbClr val="000000"/>
                  </a:solidFill>
                  <a:latin typeface="Aero" pitchFamily="2" charset="0"/>
                </a:rPr>
                <a:t> </a:t>
              </a:r>
              <a:r>
                <a:rPr lang="en-US" sz="3200" b="1" dirty="0">
                  <a:solidFill>
                    <a:srgbClr val="FF0000"/>
                  </a:solidFill>
                  <a:latin typeface="Aero" pitchFamily="2" charset="0"/>
                </a:rPr>
                <a:t>C</a:t>
              </a:r>
              <a:r>
                <a:rPr lang="en-US" sz="3200" b="1" cap="small" dirty="0">
                  <a:solidFill>
                    <a:srgbClr val="FF0000"/>
                  </a:solidFill>
                  <a:latin typeface="Aero" pitchFamily="2" charset="0"/>
                </a:rPr>
                <a:t>hange</a:t>
              </a:r>
              <a:r>
                <a:rPr lang="en-US" sz="3200" b="1" dirty="0">
                  <a:solidFill>
                    <a:srgbClr val="000000"/>
                  </a:solidFill>
                  <a:latin typeface="Aero" pitchFamily="2" charset="0"/>
                </a:rPr>
                <a:t> T</a:t>
              </a:r>
              <a:r>
                <a:rPr lang="en-US" sz="3200" b="1" cap="small" dirty="0">
                  <a:solidFill>
                    <a:srgbClr val="000000"/>
                  </a:solidFill>
                  <a:latin typeface="Aero" pitchFamily="2" charset="0"/>
                </a:rPr>
                <a:t>hings</a:t>
              </a:r>
              <a:endParaRPr lang="en-US" sz="3200" b="1" cap="small" dirty="0">
                <a:solidFill>
                  <a:srgbClr val="000000"/>
                </a:solidFill>
                <a:effectLst>
                  <a:outerShdw blurRad="38100" dist="38100" dir="2700000" algn="tl">
                    <a:srgbClr val="000000">
                      <a:alpha val="43137"/>
                    </a:srgbClr>
                  </a:outerShdw>
                </a:effectLst>
                <a:latin typeface="Aero" pitchFamily="2" charset="0"/>
              </a:endParaRPr>
            </a:p>
          </p:txBody>
        </p:sp>
        <p:sp>
          <p:nvSpPr>
            <p:cNvPr id="53" name="Freeform: Shape 52"/>
            <p:cNvSpPr/>
            <p:nvPr/>
          </p:nvSpPr>
          <p:spPr>
            <a:xfrm>
              <a:off x="922712" y="2194561"/>
              <a:ext cx="6525491" cy="2244435"/>
            </a:xfrm>
            <a:custGeom>
              <a:avLst/>
              <a:gdLst>
                <a:gd name="connsiteX0" fmla="*/ 0 w 6483928"/>
                <a:gd name="connsiteY0" fmla="*/ 0 h 2360814"/>
                <a:gd name="connsiteX1" fmla="*/ 5527964 w 6483928"/>
                <a:gd name="connsiteY1" fmla="*/ 2360814 h 2360814"/>
                <a:gd name="connsiteX2" fmla="*/ 6483928 w 6483928"/>
                <a:gd name="connsiteY2" fmla="*/ 340822 h 2360814"/>
                <a:gd name="connsiteX3" fmla="*/ 0 w 6483928"/>
                <a:gd name="connsiteY3" fmla="*/ 0 h 2360814"/>
              </a:gdLst>
              <a:ahLst/>
              <a:cxnLst>
                <a:cxn ang="0">
                  <a:pos x="connsiteX0" y="connsiteY0"/>
                </a:cxn>
                <a:cxn ang="0">
                  <a:pos x="connsiteX1" y="connsiteY1"/>
                </a:cxn>
                <a:cxn ang="0">
                  <a:pos x="connsiteX2" y="connsiteY2"/>
                </a:cxn>
                <a:cxn ang="0">
                  <a:pos x="connsiteX3" y="connsiteY3"/>
                </a:cxn>
              </a:cxnLst>
              <a:rect l="l" t="t" r="r" b="b"/>
              <a:pathLst>
                <a:path w="6483928" h="2360814">
                  <a:moveTo>
                    <a:pt x="0" y="0"/>
                  </a:moveTo>
                  <a:lnTo>
                    <a:pt x="5527964" y="2360814"/>
                  </a:lnTo>
                  <a:lnTo>
                    <a:pt x="6483928" y="340822"/>
                  </a:lnTo>
                  <a:lnTo>
                    <a:pt x="0" y="0"/>
                  </a:lnTo>
                  <a:close/>
                </a:path>
              </a:pathLst>
            </a:custGeom>
            <a:solidFill>
              <a:srgbClr val="E7E6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41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down)">
                                      <p:cBhvr>
                                        <p:cTn id="4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51797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5509200"/>
          </a:xfrm>
          <a:prstGeom prst="rect">
            <a:avLst/>
          </a:prstGeom>
          <a:noFill/>
        </p:spPr>
        <p:txBody>
          <a:bodyPr wrap="square" rtlCol="0">
            <a:spAutoFit/>
          </a:bodyPr>
          <a:lstStyle/>
          <a:p>
            <a:r>
              <a:rPr lang="en-US" sz="3200" dirty="0">
                <a:solidFill>
                  <a:schemeClr val="accent2">
                    <a:lumMod val="50000"/>
                  </a:schemeClr>
                </a:solidFill>
              </a:rPr>
              <a:t>R. V. G. Tasker </a:t>
            </a:r>
            <a:r>
              <a:rPr lang="en-US" sz="3200" b="1" dirty="0">
                <a:solidFill>
                  <a:schemeClr val="accent2">
                    <a:lumMod val="50000"/>
                  </a:schemeClr>
                </a:solidFill>
              </a:rPr>
              <a:t>–</a:t>
            </a:r>
            <a:r>
              <a:rPr lang="en-US" sz="3200" dirty="0">
                <a:solidFill>
                  <a:schemeClr val="accent2">
                    <a:lumMod val="50000"/>
                  </a:schemeClr>
                </a:solidFill>
              </a:rPr>
              <a:t> </a:t>
            </a:r>
            <a:r>
              <a:rPr lang="en-US" sz="3200" dirty="0"/>
              <a:t>“There is not limit to the power of intercessory prayer; and though the display of God's mercy does not depend upon it, we may be sure that He desires nothing more than that His people should be united in mutual intercession offered in the name of His Son.  </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95723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3046988"/>
          </a:xfrm>
          <a:prstGeom prst="rect">
            <a:avLst/>
          </a:prstGeom>
          <a:noFill/>
        </p:spPr>
        <p:txBody>
          <a:bodyPr wrap="square" rtlCol="0">
            <a:spAutoFit/>
          </a:bodyPr>
          <a:lstStyle/>
          <a:p>
            <a:r>
              <a:rPr lang="en-US" sz="3200" dirty="0">
                <a:solidFill>
                  <a:schemeClr val="accent2">
                    <a:lumMod val="50000"/>
                  </a:schemeClr>
                </a:solidFill>
              </a:rPr>
              <a:t>R. V. G. Tasker </a:t>
            </a:r>
            <a:r>
              <a:rPr lang="en-US" sz="3200" b="1" dirty="0">
                <a:solidFill>
                  <a:schemeClr val="accent2">
                    <a:lumMod val="50000"/>
                  </a:schemeClr>
                </a:solidFill>
              </a:rPr>
              <a:t>–</a:t>
            </a:r>
            <a:r>
              <a:rPr lang="en-US" sz="3200" dirty="0">
                <a:solidFill>
                  <a:schemeClr val="accent2">
                    <a:lumMod val="50000"/>
                  </a:schemeClr>
                </a:solidFill>
              </a:rPr>
              <a:t> </a:t>
            </a:r>
            <a:r>
              <a:rPr lang="en-US" sz="3200" dirty="0"/>
              <a:t>When such prayer in answered, it results in an outburst of praise and thanksgiving which redounds greatly to God's glory.”</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3" name="TextBox 2"/>
          <p:cNvSpPr txBox="1"/>
          <p:nvPr/>
        </p:nvSpPr>
        <p:spPr>
          <a:xfrm>
            <a:off x="457200" y="3472964"/>
            <a:ext cx="8352692" cy="584775"/>
          </a:xfrm>
          <a:prstGeom prst="rect">
            <a:avLst/>
          </a:prstGeom>
          <a:noFill/>
        </p:spPr>
        <p:txBody>
          <a:bodyPr wrap="square" rtlCol="0">
            <a:spAutoFit/>
          </a:bodyPr>
          <a:lstStyle/>
          <a:p>
            <a:r>
              <a:rPr lang="en-US" sz="3200" dirty="0">
                <a:solidFill>
                  <a:schemeClr val="accent2">
                    <a:lumMod val="50000"/>
                  </a:schemeClr>
                </a:solidFill>
              </a:rPr>
              <a:t>helping together </a:t>
            </a:r>
            <a:r>
              <a:rPr lang="en-US" b="1" dirty="0"/>
              <a:t>–</a:t>
            </a:r>
            <a:r>
              <a:rPr lang="en-US" sz="3200" b="1" dirty="0"/>
              <a:t>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sunupourgeō</a:t>
            </a:r>
            <a:endParaRPr lang="en-US" sz="5400" b="1" cap="all"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77007" y="3994644"/>
            <a:ext cx="8030311" cy="584775"/>
          </a:xfrm>
          <a:prstGeom prst="rect">
            <a:avLst/>
          </a:prstGeom>
          <a:noFill/>
        </p:spPr>
        <p:txBody>
          <a:bodyPr wrap="square" rtlCol="0">
            <a:spAutoFit/>
          </a:bodyPr>
          <a:lstStyle/>
          <a:p>
            <a:pPr marL="290513" indent="-290513">
              <a:buFont typeface="Arial" panose="020B0604020202020204" pitchFamily="34" charset="0"/>
              <a:buChar char="•"/>
            </a:pPr>
            <a:r>
              <a:rPr lang="en-US" sz="3200" dirty="0">
                <a:solidFill>
                  <a:schemeClr val="bg1"/>
                </a:solidFill>
                <a:latin typeface="+mj-lt"/>
              </a:rPr>
              <a:t> </a:t>
            </a:r>
            <a:r>
              <a:rPr lang="en-US" sz="3200" b="1" i="1" cap="all" dirty="0">
                <a:solidFill>
                  <a:schemeClr val="accent2">
                    <a:lumMod val="50000"/>
                  </a:schemeClr>
                </a:solidFill>
                <a:latin typeface="Times New Roman" panose="02020603050405020304" pitchFamily="18" charset="0"/>
                <a:cs typeface="Times New Roman" panose="02020603050405020304" pitchFamily="18" charset="0"/>
              </a:rPr>
              <a:t>sun</a:t>
            </a:r>
            <a:r>
              <a:rPr lang="en-US" sz="3200" dirty="0">
                <a:solidFill>
                  <a:schemeClr val="accent2">
                    <a:lumMod val="50000"/>
                  </a:schemeClr>
                </a:solidFill>
                <a:latin typeface="+mj-lt"/>
              </a:rPr>
              <a:t> </a:t>
            </a:r>
            <a:r>
              <a:rPr lang="en-US" sz="3200" b="1" dirty="0">
                <a:solidFill>
                  <a:schemeClr val="bg1"/>
                </a:solidFill>
                <a:latin typeface="+mj-lt"/>
              </a:rPr>
              <a:t>– </a:t>
            </a:r>
            <a:r>
              <a:rPr lang="en-US" sz="3200" b="1" i="1" cap="all" dirty="0">
                <a:solidFill>
                  <a:schemeClr val="bg1"/>
                </a:solidFill>
                <a:latin typeface="+mj-lt"/>
                <a:cs typeface="Times New Roman" panose="02020603050405020304" pitchFamily="18" charset="0"/>
              </a:rPr>
              <a:t>with</a:t>
            </a:r>
            <a:endParaRPr lang="en-US" sz="3200" b="1" cap="all" dirty="0">
              <a:solidFill>
                <a:schemeClr val="bg1"/>
              </a:solidFill>
              <a:latin typeface="+mj-lt"/>
              <a:cs typeface="Times New Roman" panose="02020603050405020304" pitchFamily="18" charset="0"/>
            </a:endParaRPr>
          </a:p>
        </p:txBody>
      </p:sp>
      <p:sp>
        <p:nvSpPr>
          <p:cNvPr id="24" name="TextBox 23"/>
          <p:cNvSpPr txBox="1"/>
          <p:nvPr/>
        </p:nvSpPr>
        <p:spPr>
          <a:xfrm>
            <a:off x="688734" y="4516321"/>
            <a:ext cx="8030311" cy="584775"/>
          </a:xfrm>
          <a:prstGeom prst="rect">
            <a:avLst/>
          </a:prstGeom>
          <a:noFill/>
        </p:spPr>
        <p:txBody>
          <a:bodyPr wrap="square" rtlCol="0">
            <a:spAutoFit/>
          </a:bodyPr>
          <a:lstStyle/>
          <a:p>
            <a:pPr marL="290513" indent="-290513">
              <a:buFont typeface="Arial" panose="020B0604020202020204" pitchFamily="34" charset="0"/>
              <a:buChar char="•"/>
            </a:pPr>
            <a:r>
              <a:rPr lang="en-US" sz="3200" dirty="0">
                <a:solidFill>
                  <a:schemeClr val="bg1"/>
                </a:solidFill>
                <a:latin typeface="+mj-lt"/>
              </a:rPr>
              <a:t>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hupo</a:t>
            </a:r>
            <a:r>
              <a:rPr lang="en-US" sz="3200" dirty="0">
                <a:solidFill>
                  <a:schemeClr val="accent2">
                    <a:lumMod val="50000"/>
                  </a:schemeClr>
                </a:solidFill>
                <a:latin typeface="+mj-lt"/>
              </a:rPr>
              <a:t> </a:t>
            </a:r>
            <a:r>
              <a:rPr lang="en-US" sz="3200" b="1" dirty="0">
                <a:solidFill>
                  <a:schemeClr val="bg1"/>
                </a:solidFill>
                <a:latin typeface="+mj-lt"/>
              </a:rPr>
              <a:t>– </a:t>
            </a:r>
            <a:r>
              <a:rPr lang="en-US" sz="3200" b="1" i="1" cap="all" dirty="0">
                <a:solidFill>
                  <a:schemeClr val="bg1"/>
                </a:solidFill>
                <a:latin typeface="+mj-lt"/>
                <a:cs typeface="Times New Roman" panose="02020603050405020304" pitchFamily="18" charset="0"/>
              </a:rPr>
              <a:t>under</a:t>
            </a:r>
            <a:endParaRPr lang="en-US" sz="3200" b="1" cap="all" dirty="0">
              <a:solidFill>
                <a:schemeClr val="bg1"/>
              </a:solidFill>
              <a:latin typeface="+mj-lt"/>
              <a:cs typeface="Times New Roman" panose="02020603050405020304" pitchFamily="18" charset="0"/>
            </a:endParaRPr>
          </a:p>
        </p:txBody>
      </p:sp>
      <p:sp>
        <p:nvSpPr>
          <p:cNvPr id="25" name="TextBox 24"/>
          <p:cNvSpPr txBox="1"/>
          <p:nvPr/>
        </p:nvSpPr>
        <p:spPr>
          <a:xfrm>
            <a:off x="700462" y="5046792"/>
            <a:ext cx="8030311" cy="584775"/>
          </a:xfrm>
          <a:prstGeom prst="rect">
            <a:avLst/>
          </a:prstGeom>
          <a:noFill/>
        </p:spPr>
        <p:txBody>
          <a:bodyPr wrap="square" rtlCol="0">
            <a:spAutoFit/>
          </a:bodyPr>
          <a:lstStyle/>
          <a:p>
            <a:pPr marL="290513" indent="-290513">
              <a:buFont typeface="Arial" panose="020B0604020202020204" pitchFamily="34" charset="0"/>
              <a:buChar char="•"/>
            </a:pPr>
            <a:r>
              <a:rPr lang="en-US" sz="3200" dirty="0">
                <a:solidFill>
                  <a:schemeClr val="bg1"/>
                </a:solidFill>
                <a:latin typeface="+mj-lt"/>
              </a:rPr>
              <a:t> </a:t>
            </a:r>
            <a:r>
              <a:rPr lang="en-US" sz="3200" b="1" i="1" cap="all" dirty="0">
                <a:solidFill>
                  <a:schemeClr val="accent2">
                    <a:lumMod val="50000"/>
                  </a:schemeClr>
                </a:solidFill>
                <a:latin typeface="Times New Roman" panose="02020603050405020304" pitchFamily="18" charset="0"/>
                <a:cs typeface="Times New Roman" panose="02020603050405020304" pitchFamily="18" charset="0"/>
              </a:rPr>
              <a:t>ergon</a:t>
            </a:r>
            <a:r>
              <a:rPr lang="en-US" sz="3200" dirty="0">
                <a:solidFill>
                  <a:schemeClr val="accent2">
                    <a:lumMod val="50000"/>
                  </a:schemeClr>
                </a:solidFill>
                <a:latin typeface="+mj-lt"/>
              </a:rPr>
              <a:t> </a:t>
            </a:r>
            <a:r>
              <a:rPr lang="en-US" sz="3200" b="1" dirty="0">
                <a:solidFill>
                  <a:schemeClr val="bg1"/>
                </a:solidFill>
                <a:latin typeface="+mj-lt"/>
              </a:rPr>
              <a:t>– </a:t>
            </a:r>
            <a:r>
              <a:rPr lang="en-US" sz="3200" b="1" i="1" cap="all" dirty="0">
                <a:solidFill>
                  <a:schemeClr val="bg1"/>
                </a:solidFill>
                <a:latin typeface="+mj-lt"/>
                <a:cs typeface="Times New Roman" panose="02020603050405020304" pitchFamily="18" charset="0"/>
              </a:rPr>
              <a:t>work</a:t>
            </a:r>
            <a:endParaRPr lang="en-US" sz="3200" b="1" cap="all"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8914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484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731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33" name="Rectangle 32"/>
          <p:cNvSpPr/>
          <p:nvPr/>
        </p:nvSpPr>
        <p:spPr>
          <a:xfrm>
            <a:off x="428667" y="2536723"/>
            <a:ext cx="8258133" cy="7865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612748" y="2536723"/>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26101" y="2537067"/>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39454" y="2537411"/>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52807" y="2537755"/>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66161" y="2538099"/>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79514" y="2538443"/>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08809" y="2730400"/>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51</a:t>
            </a:r>
          </a:p>
        </p:txBody>
      </p:sp>
      <p:sp>
        <p:nvSpPr>
          <p:cNvPr id="28" name="TextBox 27"/>
          <p:cNvSpPr txBox="1"/>
          <p:nvPr/>
        </p:nvSpPr>
        <p:spPr>
          <a:xfrm>
            <a:off x="2316282" y="2733330"/>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52</a:t>
            </a:r>
          </a:p>
        </p:txBody>
      </p:sp>
      <p:sp>
        <p:nvSpPr>
          <p:cNvPr id="29" name="TextBox 28"/>
          <p:cNvSpPr txBox="1"/>
          <p:nvPr/>
        </p:nvSpPr>
        <p:spPr>
          <a:xfrm>
            <a:off x="3541336" y="2736266"/>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53</a:t>
            </a:r>
          </a:p>
        </p:txBody>
      </p:sp>
      <p:sp>
        <p:nvSpPr>
          <p:cNvPr id="30" name="TextBox 29"/>
          <p:cNvSpPr txBox="1"/>
          <p:nvPr/>
        </p:nvSpPr>
        <p:spPr>
          <a:xfrm>
            <a:off x="4748806" y="2739202"/>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54</a:t>
            </a:r>
          </a:p>
        </p:txBody>
      </p:sp>
      <p:sp>
        <p:nvSpPr>
          <p:cNvPr id="31" name="TextBox 30"/>
          <p:cNvSpPr txBox="1"/>
          <p:nvPr/>
        </p:nvSpPr>
        <p:spPr>
          <a:xfrm>
            <a:off x="5956276" y="2742138"/>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55</a:t>
            </a:r>
          </a:p>
        </p:txBody>
      </p:sp>
      <p:sp>
        <p:nvSpPr>
          <p:cNvPr id="32" name="TextBox 31"/>
          <p:cNvSpPr txBox="1"/>
          <p:nvPr/>
        </p:nvSpPr>
        <p:spPr>
          <a:xfrm>
            <a:off x="7172538" y="2745074"/>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56</a:t>
            </a:r>
          </a:p>
        </p:txBody>
      </p:sp>
      <p:sp>
        <p:nvSpPr>
          <p:cNvPr id="40" name="Text Box 17"/>
          <p:cNvSpPr txBox="1">
            <a:spLocks noChangeArrowheads="1"/>
          </p:cNvSpPr>
          <p:nvPr/>
        </p:nvSpPr>
        <p:spPr bwMode="auto">
          <a:xfrm>
            <a:off x="466031" y="371715"/>
            <a:ext cx="1755881" cy="107721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r>
              <a:rPr lang="en-US" sz="1600" dirty="0">
                <a:solidFill>
                  <a:schemeClr val="bg2"/>
                </a:solidFill>
                <a:latin typeface="Arial Black" panose="020B0A04020102090204" pitchFamily="34" charset="0"/>
              </a:rPr>
              <a:t>Arrives in Corinth and begins church (Acts 18.1</a:t>
            </a:r>
            <a:r>
              <a:rPr lang="en-US" sz="1600" dirty="0">
                <a:solidFill>
                  <a:schemeClr val="bg2"/>
                </a:solidFill>
              </a:rPr>
              <a:t>)</a:t>
            </a:r>
          </a:p>
        </p:txBody>
      </p:sp>
      <p:sp>
        <p:nvSpPr>
          <p:cNvPr id="41" name="Text Box 17"/>
          <p:cNvSpPr txBox="1">
            <a:spLocks noChangeArrowheads="1"/>
          </p:cNvSpPr>
          <p:nvPr/>
        </p:nvSpPr>
        <p:spPr bwMode="auto">
          <a:xfrm>
            <a:off x="369997" y="4419600"/>
            <a:ext cx="1851915" cy="830997"/>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sz="1600" dirty="0">
                <a:solidFill>
                  <a:schemeClr val="bg2"/>
                </a:solidFill>
                <a:latin typeface="Arial Black" panose="020B0A04020102090204" pitchFamily="34" charset="0"/>
              </a:rPr>
              <a:t>Leaves Corinth for Ephesus (Acts 18.18)</a:t>
            </a:r>
            <a:endParaRPr lang="en-US" altLang="en-US" sz="1600" dirty="0">
              <a:ln>
                <a:solidFill>
                  <a:sysClr val="windowText" lastClr="000000"/>
                </a:solidFill>
              </a:ln>
              <a:solidFill>
                <a:schemeClr val="bg2"/>
              </a:solidFill>
              <a:latin typeface="Arial Black" panose="020B0A04020102090204" pitchFamily="34" charset="0"/>
            </a:endParaRPr>
          </a:p>
        </p:txBody>
      </p:sp>
      <p:sp>
        <p:nvSpPr>
          <p:cNvPr id="42" name="Text Box 17"/>
          <p:cNvSpPr txBox="1">
            <a:spLocks noChangeArrowheads="1"/>
          </p:cNvSpPr>
          <p:nvPr/>
        </p:nvSpPr>
        <p:spPr bwMode="auto">
          <a:xfrm>
            <a:off x="2342708" y="381314"/>
            <a:ext cx="2061705" cy="107721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sz="1600" dirty="0">
                <a:solidFill>
                  <a:schemeClr val="bg2"/>
                </a:solidFill>
                <a:latin typeface="Arial Black" panose="020B0A04020102090204" pitchFamily="34" charset="0"/>
              </a:rPr>
              <a:t>Writes 1</a:t>
            </a:r>
            <a:r>
              <a:rPr lang="en-US" sz="1600" baseline="30000" dirty="0">
                <a:solidFill>
                  <a:schemeClr val="bg2"/>
                </a:solidFill>
                <a:latin typeface="Arial Black" panose="020B0A04020102090204" pitchFamily="34" charset="0"/>
              </a:rPr>
              <a:t>st</a:t>
            </a:r>
            <a:r>
              <a:rPr lang="en-US" sz="1600" dirty="0">
                <a:solidFill>
                  <a:schemeClr val="bg2"/>
                </a:solidFill>
                <a:latin typeface="Arial Black" panose="020B0A04020102090204" pitchFamily="34" charset="0"/>
              </a:rPr>
              <a:t> letter from Ephesus (now lost) (1 Cor. 5.9)</a:t>
            </a:r>
            <a:endParaRPr lang="en-US" altLang="en-US" sz="1600" dirty="0">
              <a:solidFill>
                <a:schemeClr val="bg2"/>
              </a:solidFill>
              <a:latin typeface="Arial Black" panose="020B0A04020102090204" pitchFamily="34" charset="0"/>
            </a:endParaRPr>
          </a:p>
        </p:txBody>
      </p:sp>
      <p:sp>
        <p:nvSpPr>
          <p:cNvPr id="43" name="Rectangle 42"/>
          <p:cNvSpPr/>
          <p:nvPr/>
        </p:nvSpPr>
        <p:spPr>
          <a:xfrm>
            <a:off x="2290513" y="4416741"/>
            <a:ext cx="2976644" cy="1323439"/>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a:effectLst>
            <a:outerShdw blurRad="50800" dist="38100" dir="2700000" algn="tl" rotWithShape="0">
              <a:prstClr val="black">
                <a:alpha val="40000"/>
              </a:prstClr>
            </a:outerShdw>
          </a:effectLst>
          <a:scene3d>
            <a:camera prst="orthographicFront"/>
            <a:lightRig rig="threePt" dir="t"/>
          </a:scene3d>
          <a:sp3d>
            <a:bevelT w="127000"/>
          </a:sp3d>
        </p:spPr>
        <p:txBody>
          <a:bodyPr wrap="square">
            <a:spAutoFit/>
          </a:bodyPr>
          <a:lstStyle/>
          <a:p>
            <a:pPr algn="ctr"/>
            <a:r>
              <a:rPr lang="en-US" sz="1600" dirty="0">
                <a:solidFill>
                  <a:schemeClr val="bg2"/>
                </a:solidFill>
                <a:latin typeface="Arial Black" panose="020B0A04020102090204" pitchFamily="34" charset="0"/>
              </a:rPr>
              <a:t>1</a:t>
            </a:r>
            <a:r>
              <a:rPr lang="en-US" sz="1600" baseline="30000" dirty="0">
                <a:solidFill>
                  <a:schemeClr val="bg2"/>
                </a:solidFill>
                <a:latin typeface="Arial Black" panose="020B0A04020102090204" pitchFamily="34" charset="0"/>
              </a:rPr>
              <a:t>st</a:t>
            </a:r>
            <a:r>
              <a:rPr lang="en-US" sz="1600" dirty="0">
                <a:solidFill>
                  <a:schemeClr val="bg2"/>
                </a:solidFill>
                <a:latin typeface="Arial Black" panose="020B0A04020102090204" pitchFamily="34" charset="0"/>
              </a:rPr>
              <a:t> letter being misunderstood, church sends delegation to Paul w/ specific questions (1 Cor. 16.17)</a:t>
            </a:r>
          </a:p>
        </p:txBody>
      </p:sp>
      <p:sp>
        <p:nvSpPr>
          <p:cNvPr id="44" name="Text Box 17"/>
          <p:cNvSpPr txBox="1">
            <a:spLocks noChangeArrowheads="1"/>
          </p:cNvSpPr>
          <p:nvPr/>
        </p:nvSpPr>
        <p:spPr bwMode="auto">
          <a:xfrm>
            <a:off x="4505306" y="873233"/>
            <a:ext cx="1760623" cy="584775"/>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anchor="ctr">
            <a:spAutoFit/>
          </a:bodyPr>
          <a:lstStyle/>
          <a:p>
            <a:pPr algn="ctr">
              <a:spcBef>
                <a:spcPct val="50000"/>
              </a:spcBef>
            </a:pPr>
            <a:r>
              <a:rPr lang="en-US" altLang="en-US" sz="1600" dirty="0">
                <a:solidFill>
                  <a:schemeClr val="bg2"/>
                </a:solidFill>
                <a:latin typeface="Arial Black" panose="020B0A04020102090204" pitchFamily="34" charset="0"/>
              </a:rPr>
              <a:t>Writes 1 Corinthians</a:t>
            </a:r>
          </a:p>
        </p:txBody>
      </p:sp>
      <p:grpSp>
        <p:nvGrpSpPr>
          <p:cNvPr id="45" name="Group 43"/>
          <p:cNvGrpSpPr>
            <a:grpSpLocks/>
          </p:cNvGrpSpPr>
          <p:nvPr/>
        </p:nvGrpSpPr>
        <p:grpSpPr bwMode="auto">
          <a:xfrm>
            <a:off x="5338804" y="4421062"/>
            <a:ext cx="1767580" cy="831063"/>
            <a:chOff x="144" y="-385"/>
            <a:chExt cx="1248" cy="2733"/>
          </a:xfrm>
          <a:blipFill dpi="0" rotWithShape="1">
            <a:blip r:embed="rId6">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p:grpSpPr>
        <p:sp>
          <p:nvSpPr>
            <p:cNvPr id="46" name="Text Box 17"/>
            <p:cNvSpPr txBox="1">
              <a:spLocks noChangeArrowheads="1"/>
            </p:cNvSpPr>
            <p:nvPr/>
          </p:nvSpPr>
          <p:spPr bwMode="auto">
            <a:xfrm>
              <a:off x="144" y="-385"/>
              <a:ext cx="1248" cy="2733"/>
            </a:xfrm>
            <a:prstGeom prst="rect">
              <a:avLst/>
            </a:prstGeom>
            <a:grpFill/>
            <a:ln w="28575">
              <a:solidFill>
                <a:schemeClr val="bg1"/>
              </a:solidFill>
              <a:miter lim="800000"/>
              <a:headEnd/>
              <a:tailEnd/>
            </a:ln>
            <a:effectLst/>
            <a:scene3d>
              <a:camera prst="orthographicFront"/>
              <a:lightRig rig="threePt" dir="t"/>
            </a:scene3d>
            <a:sp3d>
              <a:bevelT w="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1600" dirty="0">
                  <a:solidFill>
                    <a:schemeClr val="bg2"/>
                  </a:solidFill>
                  <a:latin typeface="Arial Black" panose="020B0A04020102090204" pitchFamily="34" charset="0"/>
                </a:rPr>
                <a:t>Makes “hasty” visit (2 Cor. 2.1)</a:t>
              </a:r>
            </a:p>
          </p:txBody>
        </p:sp>
        <p:sp>
          <p:nvSpPr>
            <p:cNvPr id="47" name="Line 18"/>
            <p:cNvSpPr>
              <a:spLocks noChangeShapeType="1"/>
            </p:cNvSpPr>
            <p:nvPr/>
          </p:nvSpPr>
          <p:spPr bwMode="auto">
            <a:xfrm>
              <a:off x="720" y="1152"/>
              <a:ext cx="0" cy="912"/>
            </a:xfrm>
            <a:prstGeom prst="line">
              <a:avLst/>
            </a:prstGeom>
            <a:grpFill/>
            <a:ln w="28575">
              <a:solidFill>
                <a:schemeClr val="bg1"/>
              </a:solidFill>
              <a:round/>
              <a:headEnd/>
              <a:tailEnd type="triangle" w="med" len="med"/>
            </a:ln>
            <a:effectLst/>
            <a:scene3d>
              <a:camera prst="orthographicFront"/>
              <a:lightRig rig="threePt" dir="t"/>
            </a:scene3d>
            <a:sp3d>
              <a:bevelT w="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1600">
                <a:solidFill>
                  <a:schemeClr val="bg2"/>
                </a:solidFill>
                <a:latin typeface="Arial Black" panose="020B0A04020102090204" pitchFamily="34" charset="0"/>
              </a:endParaRPr>
            </a:p>
          </p:txBody>
        </p:sp>
      </p:grpSp>
      <p:sp>
        <p:nvSpPr>
          <p:cNvPr id="48" name="Text Box 17"/>
          <p:cNvSpPr txBox="1">
            <a:spLocks noChangeArrowheads="1"/>
          </p:cNvSpPr>
          <p:nvPr/>
        </p:nvSpPr>
        <p:spPr bwMode="auto">
          <a:xfrm>
            <a:off x="6403880" y="382459"/>
            <a:ext cx="2283711" cy="107721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sz="1600" dirty="0">
                <a:solidFill>
                  <a:schemeClr val="bg2"/>
                </a:solidFill>
                <a:latin typeface="Arial Black" panose="020B0A04020102090204" pitchFamily="34" charset="0"/>
              </a:rPr>
              <a:t>Writes "sorrowful" letter (now lost) from Ephesus (2 Cor. 2.1)</a:t>
            </a:r>
            <a:endParaRPr lang="en-US" altLang="en-US" sz="1600" dirty="0">
              <a:solidFill>
                <a:schemeClr val="bg2"/>
              </a:solidFill>
              <a:latin typeface="Arial Black" panose="020B0A04020102090204" pitchFamily="34" charset="0"/>
            </a:endParaRPr>
          </a:p>
        </p:txBody>
      </p:sp>
      <p:sp>
        <p:nvSpPr>
          <p:cNvPr id="49" name="Text Box 17"/>
          <p:cNvSpPr txBox="1">
            <a:spLocks noChangeArrowheads="1"/>
          </p:cNvSpPr>
          <p:nvPr/>
        </p:nvSpPr>
        <p:spPr bwMode="auto">
          <a:xfrm>
            <a:off x="7181374" y="4435203"/>
            <a:ext cx="1745572" cy="646331"/>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altLang="en-US" dirty="0">
                <a:solidFill>
                  <a:schemeClr val="bg2"/>
                </a:solidFill>
                <a:latin typeface="Arial Black" panose="020B0A04020102090204" pitchFamily="34" charset="0"/>
              </a:rPr>
              <a:t>Writes 2 Corinthians</a:t>
            </a:r>
          </a:p>
        </p:txBody>
      </p:sp>
      <p:cxnSp>
        <p:nvCxnSpPr>
          <p:cNvPr id="50" name="Straight Arrow Connector 49"/>
          <p:cNvCxnSpPr>
            <a:stCxn id="40" idx="2"/>
          </p:cNvCxnSpPr>
          <p:nvPr/>
        </p:nvCxnSpPr>
        <p:spPr>
          <a:xfrm>
            <a:off x="1343972" y="1448933"/>
            <a:ext cx="946541" cy="1069507"/>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368866" y="1447800"/>
            <a:ext cx="1883941" cy="104291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355059" y="1447800"/>
            <a:ext cx="1109410" cy="104291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314750" y="1447800"/>
            <a:ext cx="250109" cy="104291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1" idx="0"/>
          </p:cNvCxnSpPr>
          <p:nvPr/>
        </p:nvCxnSpPr>
        <p:spPr>
          <a:xfrm flipV="1">
            <a:off x="1295955" y="3381932"/>
            <a:ext cx="2216205" cy="1037668"/>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689779" y="3381932"/>
            <a:ext cx="2104672" cy="105460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358331" y="3381932"/>
            <a:ext cx="614331" cy="105460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8063138" y="3381932"/>
            <a:ext cx="116455" cy="103480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3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up)">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par>
                          <p:cTn id="95" fill="hold">
                            <p:stCondLst>
                              <p:cond delay="500"/>
                            </p:stCondLst>
                            <p:childTnLst>
                              <p:par>
                                <p:cTn id="96" presetID="22" presetClass="entr" presetSubtype="4"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down)">
                                      <p:cBhvr>
                                        <p:cTn id="98" dur="500"/>
                                        <p:tgtEl>
                                          <p:spTgt spid="5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childTnLst>
                          </p:cTn>
                        </p:par>
                        <p:par>
                          <p:cTn id="104" fill="hold">
                            <p:stCondLst>
                              <p:cond delay="500"/>
                            </p:stCondLst>
                            <p:childTnLst>
                              <p:par>
                                <p:cTn id="105" presetID="22" presetClass="entr" presetSubtype="1"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wipe(up)">
                                      <p:cBhvr>
                                        <p:cTn id="107" dur="500"/>
                                        <p:tgtEl>
                                          <p:spTgt spid="5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500"/>
                                        <p:tgtEl>
                                          <p:spTgt spid="49"/>
                                        </p:tgtEl>
                                      </p:cBhvr>
                                    </p:animEffect>
                                  </p:childTnLst>
                                </p:cTn>
                              </p:par>
                            </p:childTnLst>
                          </p:cTn>
                        </p:par>
                        <p:par>
                          <p:cTn id="113" fill="hold">
                            <p:stCondLst>
                              <p:cond delay="500"/>
                            </p:stCondLst>
                            <p:childTnLst>
                              <p:par>
                                <p:cTn id="114" presetID="22" presetClass="entr" presetSubtype="4" fill="hold" nodeType="after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wipe(down)">
                                      <p:cBhvr>
                                        <p:cTn id="11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28" grpId="0" animBg="1"/>
      <p:bldP spid="29" grpId="0" animBg="1"/>
      <p:bldP spid="30" grpId="0" animBg="1"/>
      <p:bldP spid="31" grpId="0" animBg="1"/>
      <p:bldP spid="32" grpId="0" animBg="1"/>
      <p:bldP spid="40" grpId="0" animBg="1"/>
      <p:bldP spid="41" grpId="0" animBg="1"/>
      <p:bldP spid="42" grpId="0" animBg="1"/>
      <p:bldP spid="43" grpId="0" animBg="1"/>
      <p:bldP spid="44"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1993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1569660"/>
          </a:xfrm>
          <a:prstGeom prst="rect">
            <a:avLst/>
          </a:prstGeom>
          <a:noFill/>
        </p:spPr>
        <p:txBody>
          <a:bodyPr wrap="square" rtlCol="0">
            <a:spAutoFit/>
          </a:bodyPr>
          <a:lstStyle/>
          <a:p>
            <a:r>
              <a:rPr lang="en-US" sz="3200" dirty="0">
                <a:solidFill>
                  <a:schemeClr val="accent2">
                    <a:lumMod val="50000"/>
                  </a:schemeClr>
                </a:solidFill>
              </a:rPr>
              <a:t>Blessed</a:t>
            </a:r>
            <a:r>
              <a:rPr lang="en-US" sz="3200" dirty="0"/>
              <a:t> – noun form of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eulogeo</a:t>
            </a:r>
            <a:r>
              <a:rPr lang="en-US" sz="3200" i="1" dirty="0"/>
              <a:t>̄</a:t>
            </a:r>
            <a:r>
              <a:rPr lang="en-US" sz="3200" dirty="0"/>
              <a:t> –  </a:t>
            </a:r>
            <a:r>
              <a:rPr lang="en-US" sz="3200" i="1" dirty="0"/>
              <a:t>speak well of</a:t>
            </a:r>
            <a:r>
              <a:rPr lang="en-US" sz="3200" dirty="0"/>
              <a:t> (eulogy)</a:t>
            </a:r>
            <a:endParaRPr lang="en-US" sz="72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p:cNvSpPr txBox="1"/>
          <p:nvPr/>
        </p:nvSpPr>
        <p:spPr>
          <a:xfrm>
            <a:off x="501712" y="1979627"/>
            <a:ext cx="8258133" cy="1077218"/>
          </a:xfrm>
          <a:prstGeom prst="rect">
            <a:avLst/>
          </a:prstGeom>
          <a:noFill/>
        </p:spPr>
        <p:txBody>
          <a:bodyPr wrap="square" rtlCol="0">
            <a:spAutoFit/>
          </a:bodyPr>
          <a:lstStyle/>
          <a:p>
            <a:r>
              <a:rPr lang="en-US" sz="3200" dirty="0">
                <a:solidFill>
                  <a:schemeClr val="accent2">
                    <a:lumMod val="50000"/>
                  </a:schemeClr>
                </a:solidFill>
              </a:rPr>
              <a:t>Father of mercies </a:t>
            </a:r>
            <a:r>
              <a:rPr lang="en-US" sz="3200" b="1" dirty="0">
                <a:solidFill>
                  <a:schemeClr val="bg1"/>
                </a:solidFill>
              </a:rPr>
              <a:t>– </a:t>
            </a:r>
            <a:r>
              <a:rPr lang="en-US" sz="3200" dirty="0"/>
              <a:t>I. e. the </a:t>
            </a:r>
            <a:r>
              <a:rPr lang="en-US" sz="3200" i="1" dirty="0"/>
              <a:t>Originator of mercies</a:t>
            </a:r>
            <a:endParaRPr lang="en-US" sz="48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427920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58726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1569660"/>
          </a:xfrm>
          <a:prstGeom prst="rect">
            <a:avLst/>
          </a:prstGeom>
          <a:noFill/>
        </p:spPr>
        <p:txBody>
          <a:bodyPr wrap="square" rtlCol="0">
            <a:spAutoFit/>
          </a:bodyPr>
          <a:lstStyle/>
          <a:p>
            <a:r>
              <a:rPr lang="en-US" sz="3200" dirty="0">
                <a:solidFill>
                  <a:schemeClr val="accent2">
                    <a:lumMod val="50000"/>
                  </a:schemeClr>
                </a:solidFill>
              </a:rPr>
              <a:t>comfort</a:t>
            </a:r>
            <a:r>
              <a:rPr lang="en-US" sz="3200" dirty="0"/>
              <a:t> </a:t>
            </a:r>
            <a:r>
              <a:rPr lang="en-US" sz="3200" b="1" dirty="0"/>
              <a:t>–</a:t>
            </a:r>
            <a:r>
              <a:rPr lang="en-US" sz="3200" dirty="0"/>
              <a:t> either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paraklēsis</a:t>
            </a:r>
            <a:r>
              <a:rPr lang="en-US" sz="3200" dirty="0"/>
              <a:t> (n.) or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parakaleō</a:t>
            </a:r>
            <a:r>
              <a:rPr lang="en-US" sz="3200" dirty="0"/>
              <a:t> (v.) – 29x in 2 Corinthians</a:t>
            </a:r>
            <a:endParaRPr lang="en-US" sz="48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4" name="TextBox 23"/>
          <p:cNvSpPr txBox="1"/>
          <p:nvPr/>
        </p:nvSpPr>
        <p:spPr>
          <a:xfrm>
            <a:off x="494455" y="2037259"/>
            <a:ext cx="8258133" cy="646331"/>
          </a:xfrm>
          <a:prstGeom prst="rect">
            <a:avLst/>
          </a:prstGeom>
          <a:noFill/>
        </p:spPr>
        <p:txBody>
          <a:bodyPr wrap="square" rtlCol="0">
            <a:spAutoFit/>
          </a:bodyPr>
          <a:lstStyle/>
          <a:p>
            <a:pPr marL="231775" indent="-231775">
              <a:buFont typeface="Arial" panose="020B0604020202020204" pitchFamily="34" charset="0"/>
              <a:buChar char="•"/>
            </a:pPr>
            <a:r>
              <a:rPr lang="en-US" sz="3600" dirty="0">
                <a:latin typeface="+mj-lt"/>
              </a:rPr>
              <a:t> 10x in vv. 3-7</a:t>
            </a:r>
            <a:endParaRPr lang="en-US" sz="3600" dirty="0">
              <a:solidFill>
                <a:schemeClr val="accent2">
                  <a:lumMod val="50000"/>
                </a:schemeClr>
              </a:solidFill>
              <a:latin typeface="+mj-lt"/>
            </a:endParaRPr>
          </a:p>
        </p:txBody>
      </p:sp>
      <p:sp>
        <p:nvSpPr>
          <p:cNvPr id="25" name="TextBox 24"/>
          <p:cNvSpPr txBox="1"/>
          <p:nvPr/>
        </p:nvSpPr>
        <p:spPr>
          <a:xfrm>
            <a:off x="488594" y="2585312"/>
            <a:ext cx="8258133" cy="1569660"/>
          </a:xfrm>
          <a:prstGeom prst="rect">
            <a:avLst/>
          </a:prstGeom>
          <a:noFill/>
        </p:spPr>
        <p:txBody>
          <a:bodyPr wrap="square" rtlCol="0">
            <a:spAutoFit/>
          </a:bodyPr>
          <a:lstStyle/>
          <a:p>
            <a:pPr marL="231775" indent="-231775">
              <a:buFont typeface="Arial" panose="020B0604020202020204" pitchFamily="34" charset="0"/>
              <a:buChar char="•"/>
            </a:pPr>
            <a:r>
              <a:rPr lang="en-US" sz="3200" i="1" dirty="0">
                <a:latin typeface="+mj-lt"/>
              </a:rPr>
              <a:t> comfort, plead, desire, pray exhort, called, entreat, beseech admonish, instruct </a:t>
            </a:r>
            <a:endParaRPr lang="en-US" sz="3200" i="1" dirty="0">
              <a:solidFill>
                <a:schemeClr val="accent2">
                  <a:lumMod val="50000"/>
                </a:schemeClr>
              </a:solidFill>
              <a:latin typeface="+mj-lt"/>
            </a:endParaRPr>
          </a:p>
        </p:txBody>
      </p:sp>
      <p:sp>
        <p:nvSpPr>
          <p:cNvPr id="26" name="TextBox 25"/>
          <p:cNvSpPr txBox="1"/>
          <p:nvPr/>
        </p:nvSpPr>
        <p:spPr>
          <a:xfrm>
            <a:off x="491528" y="4091726"/>
            <a:ext cx="8258133" cy="1077218"/>
          </a:xfrm>
          <a:prstGeom prst="rect">
            <a:avLst/>
          </a:prstGeom>
          <a:noFill/>
        </p:spPr>
        <p:txBody>
          <a:bodyPr wrap="square" rtlCol="0">
            <a:spAutoFit/>
          </a:bodyPr>
          <a:lstStyle/>
          <a:p>
            <a:pPr marL="231775" indent="-231775">
              <a:buFont typeface="Arial" panose="020B0604020202020204" pitchFamily="34" charset="0"/>
              <a:buChar char="•"/>
            </a:pPr>
            <a:r>
              <a:rPr lang="en-US" sz="3200" i="1" dirty="0">
                <a:latin typeface="+mj-lt"/>
              </a:rPr>
              <a:t> that which always seeks the best</a:t>
            </a:r>
            <a:endParaRPr lang="en-US" sz="3200" i="1" dirty="0">
              <a:solidFill>
                <a:schemeClr val="accent2">
                  <a:lumMod val="50000"/>
                </a:schemeClr>
              </a:solidFill>
              <a:latin typeface="+mj-lt"/>
            </a:endParaRPr>
          </a:p>
        </p:txBody>
      </p:sp>
      <p:sp>
        <p:nvSpPr>
          <p:cNvPr id="27" name="TextBox 26"/>
          <p:cNvSpPr txBox="1"/>
          <p:nvPr/>
        </p:nvSpPr>
        <p:spPr>
          <a:xfrm>
            <a:off x="494462" y="5096977"/>
            <a:ext cx="8258133" cy="584775"/>
          </a:xfrm>
          <a:prstGeom prst="rect">
            <a:avLst/>
          </a:prstGeom>
          <a:noFill/>
        </p:spPr>
        <p:txBody>
          <a:bodyPr wrap="square" rtlCol="0">
            <a:spAutoFit/>
          </a:bodyPr>
          <a:lstStyle/>
          <a:p>
            <a:pPr marL="231775" indent="-231775">
              <a:buFont typeface="Arial" panose="020B0604020202020204" pitchFamily="34" charset="0"/>
              <a:buChar char="•"/>
            </a:pPr>
            <a:r>
              <a:rPr lang="en-US" sz="3200" i="1" dirty="0">
                <a:latin typeface="+mj-lt"/>
              </a:rPr>
              <a:t> </a:t>
            </a:r>
            <a:r>
              <a:rPr lang="en-US" sz="3200" dirty="0">
                <a:solidFill>
                  <a:schemeClr val="accent2">
                    <a:lumMod val="50000"/>
                  </a:schemeClr>
                </a:solidFill>
                <a:latin typeface="+mj-lt"/>
              </a:rPr>
              <a:t>comfort</a:t>
            </a:r>
            <a:r>
              <a:rPr lang="en-US" sz="3200" i="1" dirty="0">
                <a:latin typeface="+mj-lt"/>
              </a:rPr>
              <a:t> – with strength</a:t>
            </a:r>
            <a:endParaRPr lang="en-US" sz="3200" i="1" dirty="0">
              <a:solidFill>
                <a:schemeClr val="accent2">
                  <a:lumMod val="50000"/>
                </a:schemeClr>
              </a:solidFill>
              <a:latin typeface="+mj-lt"/>
            </a:endParaRPr>
          </a:p>
        </p:txBody>
      </p:sp>
    </p:spTree>
    <p:extLst>
      <p:ext uri="{BB962C8B-B14F-4D97-AF65-F5344CB8AC3E}">
        <p14:creationId xmlns:p14="http://schemas.microsoft.com/office/powerpoint/2010/main" val="15307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2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2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4" grpId="1"/>
      <p:bldP spid="25" grpId="0"/>
      <p:bldP spid="25" grpId="1"/>
      <p:bldP spid="26" grpId="0"/>
      <p:bldP spid="26" grpId="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11</a:t>
            </a:r>
          </a:p>
        </p:txBody>
      </p:sp>
      <p:sp>
        <p:nvSpPr>
          <p:cNvPr id="2" name="TextBox 1"/>
          <p:cNvSpPr txBox="1"/>
          <p:nvPr/>
        </p:nvSpPr>
        <p:spPr>
          <a:xfrm>
            <a:off x="494452" y="513687"/>
            <a:ext cx="8258133" cy="3046988"/>
          </a:xfrm>
          <a:prstGeom prst="rect">
            <a:avLst/>
          </a:prstGeom>
          <a:noFill/>
        </p:spPr>
        <p:txBody>
          <a:bodyPr wrap="square" rtlCol="0">
            <a:spAutoFit/>
          </a:bodyPr>
          <a:lstStyle/>
          <a:p>
            <a:r>
              <a:rPr lang="en-US" sz="3200" dirty="0">
                <a:solidFill>
                  <a:schemeClr val="accent2">
                    <a:lumMod val="50000"/>
                  </a:schemeClr>
                </a:solidFill>
              </a:rPr>
              <a:t>Tribulation</a:t>
            </a:r>
            <a:r>
              <a:rPr lang="en-US" sz="3200" b="1" dirty="0"/>
              <a:t> – </a:t>
            </a:r>
            <a:r>
              <a:rPr lang="en-US" sz="3200" b="1" i="1" cap="all" dirty="0" err="1">
                <a:solidFill>
                  <a:srgbClr val="FF0000"/>
                </a:solidFill>
                <a:latin typeface="Times New Roman" panose="02020603050405020304" pitchFamily="18" charset="0"/>
                <a:cs typeface="Times New Roman" panose="02020603050405020304" pitchFamily="18" charset="0"/>
              </a:rPr>
              <a:t>thlipsis</a:t>
            </a:r>
            <a:r>
              <a:rPr lang="en-US" sz="3200" i="1" dirty="0"/>
              <a:t> </a:t>
            </a:r>
            <a:r>
              <a:rPr lang="en-US" sz="3200" dirty="0"/>
              <a:t>– (Medical term) “compression or constriction by an outside cause, </a:t>
            </a:r>
            <a:r>
              <a:rPr lang="en-US" sz="3200" dirty="0" err="1"/>
              <a:t>esp</a:t>
            </a:r>
            <a:r>
              <a:rPr lang="en-US" sz="3200" dirty="0"/>
              <a:t> of the blood vessels or another part of the body.”</a:t>
            </a:r>
            <a:endParaRPr lang="en-US" sz="72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423079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1st Corinthians">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st Corinthians">
      <a:majorFont>
        <a:latin typeface="GreeceBlack"/>
        <a:ea typeface=""/>
        <a:cs typeface=""/>
      </a:majorFont>
      <a:minorFont>
        <a:latin typeface="Greece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GreeceBlack" panose="020B0600000000000000" pitchFamily="34" charset="0"/>
          </a:defRPr>
        </a:defPPr>
      </a:lstStyle>
    </a:txDef>
  </a:objectDefaults>
  <a:extraClrSchemeLst/>
  <a:extLst>
    <a:ext uri="{05A4C25C-085E-4340-85A3-A5531E510DB2}">
      <thm15:themeFamily xmlns:thm15="http://schemas.microsoft.com/office/thememl/2012/main" name="Presentation1" id="{B75D458B-4520-4C04-9BD2-2F14E7EB1725}" vid="{24813694-28C0-46ED-939C-05299D134BF0}"/>
    </a:ext>
  </a:extLst>
</a:theme>
</file>

<file path=docProps/app.xml><?xml version="1.0" encoding="utf-8"?>
<Properties xmlns="http://schemas.openxmlformats.org/officeDocument/2006/extended-properties" xmlns:vt="http://schemas.openxmlformats.org/officeDocument/2006/docPropsVTypes">
  <Template/>
  <TotalTime>5510</TotalTime>
  <Words>1394</Words>
  <Application>Microsoft Office PowerPoint</Application>
  <PresentationFormat>On-screen Show (4:3)</PresentationFormat>
  <Paragraphs>567</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 Black</vt:lpstr>
      <vt:lpstr>GreeceBlack</vt:lpstr>
      <vt:lpstr>Aero</vt:lpstr>
      <vt:lpstr>Aharoni</vt:lpstr>
      <vt:lpstr>Arial</vt:lpstr>
      <vt:lpstr>vtks distress</vt:lpstr>
      <vt:lpstr>Times New Roman</vt:lpstr>
      <vt:lpstr>Aaron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26</cp:revision>
  <dcterms:created xsi:type="dcterms:W3CDTF">2017-05-22T17:02:32Z</dcterms:created>
  <dcterms:modified xsi:type="dcterms:W3CDTF">2017-05-28T12:28:17Z</dcterms:modified>
</cp:coreProperties>
</file>